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322" r:id="rId2"/>
    <p:sldId id="323" r:id="rId3"/>
    <p:sldId id="324" r:id="rId4"/>
    <p:sldId id="325" r:id="rId5"/>
    <p:sldId id="326" r:id="rId6"/>
    <p:sldId id="327" r:id="rId7"/>
    <p:sldId id="329" r:id="rId8"/>
    <p:sldId id="330" r:id="rId9"/>
    <p:sldId id="331" r:id="rId10"/>
    <p:sldId id="332" r:id="rId11"/>
    <p:sldId id="333" r:id="rId12"/>
    <p:sldId id="334" r:id="rId13"/>
    <p:sldId id="335" r:id="rId14"/>
    <p:sldId id="336" r:id="rId15"/>
    <p:sldId id="337" r:id="rId16"/>
    <p:sldId id="338" r:id="rId17"/>
    <p:sldId id="339" r:id="rId18"/>
    <p:sldId id="340" r:id="rId19"/>
    <p:sldId id="369" r:id="rId20"/>
    <p:sldId id="370" r:id="rId21"/>
    <p:sldId id="372" r:id="rId22"/>
    <p:sldId id="342" r:id="rId23"/>
    <p:sldId id="364" r:id="rId24"/>
    <p:sldId id="365" r:id="rId25"/>
    <p:sldId id="366" r:id="rId26"/>
    <p:sldId id="367" r:id="rId27"/>
    <p:sldId id="368" r:id="rId28"/>
    <p:sldId id="345" r:id="rId29"/>
    <p:sldId id="346" r:id="rId30"/>
    <p:sldId id="347" r:id="rId31"/>
    <p:sldId id="371" r:id="rId32"/>
  </p:sldIdLst>
  <p:sldSz cx="9144000" cy="6858000" type="screen4x3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 autoAdjust="0"/>
    <p:restoredTop sz="94660"/>
  </p:normalViewPr>
  <p:slideViewPr>
    <p:cSldViewPr>
      <p:cViewPr varScale="1">
        <p:scale>
          <a:sx n="84" d="100"/>
          <a:sy n="84" d="100"/>
        </p:scale>
        <p:origin x="1506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ABF5D3-8AFD-4FD3-A47A-DF7A77CC51E5}" type="datetimeFigureOut">
              <a:rPr lang="nl-BE" smtClean="0"/>
              <a:t>13/02/2017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676246-8DC2-45EB-9625-55632C9D5C6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7079023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676246-8DC2-45EB-9625-55632C9D5C67}" type="slidenum">
              <a:rPr lang="nl-BE" smtClean="0"/>
              <a:t>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532835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5DFD2-4876-4722-9A0E-26DB29BA272F}" type="datetimeFigureOut">
              <a:rPr lang="nl-BE" smtClean="0"/>
              <a:t>13/02/2017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974C8-923E-45F1-B92A-9121DB5935D6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5939415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5DFD2-4876-4722-9A0E-26DB29BA272F}" type="datetimeFigureOut">
              <a:rPr lang="nl-BE" smtClean="0"/>
              <a:t>13/02/2017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974C8-923E-45F1-B92A-9121DB5935D6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0249802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5DFD2-4876-4722-9A0E-26DB29BA272F}" type="datetimeFigureOut">
              <a:rPr lang="nl-BE" smtClean="0"/>
              <a:t>13/02/2017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974C8-923E-45F1-B92A-9121DB5935D6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2240095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5DFD2-4876-4722-9A0E-26DB29BA272F}" type="datetimeFigureOut">
              <a:rPr lang="nl-BE" smtClean="0"/>
              <a:t>13/02/2017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974C8-923E-45F1-B92A-9121DB5935D6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743373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5DFD2-4876-4722-9A0E-26DB29BA272F}" type="datetimeFigureOut">
              <a:rPr lang="nl-BE" smtClean="0"/>
              <a:t>13/02/2017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974C8-923E-45F1-B92A-9121DB5935D6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9400595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5DFD2-4876-4722-9A0E-26DB29BA272F}" type="datetimeFigureOut">
              <a:rPr lang="nl-BE" smtClean="0"/>
              <a:t>13/02/2017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974C8-923E-45F1-B92A-9121DB5935D6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3232992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5DFD2-4876-4722-9A0E-26DB29BA272F}" type="datetimeFigureOut">
              <a:rPr lang="nl-BE" smtClean="0"/>
              <a:t>13/02/2017</a:t>
            </a:fld>
            <a:endParaRPr lang="nl-BE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974C8-923E-45F1-B92A-9121DB5935D6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0515422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5DFD2-4876-4722-9A0E-26DB29BA272F}" type="datetimeFigureOut">
              <a:rPr lang="nl-BE" smtClean="0"/>
              <a:t>13/02/2017</a:t>
            </a:fld>
            <a:endParaRPr lang="nl-BE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974C8-923E-45F1-B92A-9121DB5935D6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7306109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5DFD2-4876-4722-9A0E-26DB29BA272F}" type="datetimeFigureOut">
              <a:rPr lang="nl-BE" smtClean="0"/>
              <a:t>13/02/2017</a:t>
            </a:fld>
            <a:endParaRPr lang="nl-BE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974C8-923E-45F1-B92A-9121DB5935D6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178273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5DFD2-4876-4722-9A0E-26DB29BA272F}" type="datetimeFigureOut">
              <a:rPr lang="nl-BE" smtClean="0"/>
              <a:t>13/02/2017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974C8-923E-45F1-B92A-9121DB5935D6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2382125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5DFD2-4876-4722-9A0E-26DB29BA272F}" type="datetimeFigureOut">
              <a:rPr lang="nl-BE" smtClean="0"/>
              <a:t>13/02/2017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974C8-923E-45F1-B92A-9121DB5935D6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571125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D5DFD2-4876-4722-9A0E-26DB29BA272F}" type="datetimeFigureOut">
              <a:rPr lang="nl-BE" smtClean="0"/>
              <a:t>13/02/2017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4974C8-923E-45F1-B92A-9121DB5935D6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199491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hyperlink" Target="http://images.google.be/imgres?imgurl=http://upload.wikimedia.org/wikipedia/commons/thumb/6/62/Tulp_drietallig.jpg/250px-Tulp_drietallig.jpg&amp;imgrefurl=http://nl.wikipedia.org/wiki/Bloemformule&amp;usg=__dP2U9rgR6H5azYsFWxDY4STfxvc=&amp;h=224&amp;w=250&amp;sz=12&amp;hl=nl&amp;start=19&amp;um=1&amp;tbnid=lgVWkWBt0Rdw7M:&amp;tbnh=99&amp;tbnw=111&amp;prev=/images?q%3Dbloemdiagram%26ndsp%3D21%26hl%3Dnl%26sa%3DN%26um%3D1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4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fgeronde rechthoek 3"/>
          <p:cNvSpPr/>
          <p:nvPr/>
        </p:nvSpPr>
        <p:spPr>
          <a:xfrm>
            <a:off x="1331640" y="2834320"/>
            <a:ext cx="6552728" cy="355107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5400" b="1" dirty="0" smtClean="0"/>
              <a:t>CLASSIFICEREN VAN PLANTEN</a:t>
            </a:r>
            <a:endParaRPr lang="nl-BE" sz="5400" b="1" dirty="0"/>
          </a:p>
        </p:txBody>
      </p:sp>
      <p:sp>
        <p:nvSpPr>
          <p:cNvPr id="5" name="Afgeronde rechthoek 4"/>
          <p:cNvSpPr/>
          <p:nvPr/>
        </p:nvSpPr>
        <p:spPr>
          <a:xfrm>
            <a:off x="827584" y="620688"/>
            <a:ext cx="7560840" cy="1800200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6600" b="1" dirty="0" smtClean="0"/>
              <a:t>Thema  </a:t>
            </a:r>
            <a:r>
              <a:rPr lang="nl-BE" b="1" dirty="0" smtClean="0"/>
              <a:t> </a:t>
            </a:r>
            <a:r>
              <a:rPr lang="nl-BE" sz="9600" b="1" dirty="0" smtClean="0"/>
              <a:t>4</a:t>
            </a:r>
            <a:endParaRPr lang="nl-BE" dirty="0"/>
          </a:p>
        </p:txBody>
      </p:sp>
      <p:pic>
        <p:nvPicPr>
          <p:cNvPr id="1026" name="Picture 2" descr="E:\Biogenie_4_2_LB\Thema 4\P078_F4.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620688"/>
            <a:ext cx="1440160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1740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298306" y="188640"/>
            <a:ext cx="84249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b="1" dirty="0" smtClean="0"/>
              <a:t>2.2.2 Zaadvorming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nl-BE" sz="2400" dirty="0" smtClean="0"/>
              <a:t>Zaad ontstaat door geslachtelijke voortplanting (eicel + zaadcel)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nl-BE" sz="2400" dirty="0" smtClean="0"/>
              <a:t>Bestaat uit kiem (met meercellig embryo) + reservevoedsel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nl-BE" sz="2400" dirty="0" smtClean="0"/>
              <a:t>Beperkt aantal zaden </a:t>
            </a:r>
            <a:r>
              <a:rPr lang="nl-BE" sz="2400" dirty="0" smtClean="0">
                <a:sym typeface="Wingdings"/>
              </a:rPr>
              <a:t> zeer vele sporen</a:t>
            </a:r>
            <a:endParaRPr lang="nl-BE" sz="2400" dirty="0" smtClean="0"/>
          </a:p>
        </p:txBody>
      </p:sp>
      <p:pic>
        <p:nvPicPr>
          <p:cNvPr id="2050" name="Picture 2" descr="E:\Biogenie_4_2_LB\Thema 4\P086_F4.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726295"/>
            <a:ext cx="7200800" cy="5029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141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298306" y="188640"/>
            <a:ext cx="84249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b="1" dirty="0" smtClean="0"/>
              <a:t>2.2.3 Planten ordenen volgens de aanwezigheid van sporen of       </a:t>
            </a:r>
            <a:r>
              <a:rPr lang="nl-BE" sz="2400" b="1" dirty="0"/>
              <a:t> </a:t>
            </a:r>
            <a:r>
              <a:rPr lang="nl-BE" sz="2400" b="1" dirty="0" smtClean="0"/>
              <a:t>         	zaden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nl-BE" sz="2400" dirty="0" smtClean="0"/>
              <a:t>Zaadloze planten  (met sporen)   en zaadplanten</a:t>
            </a:r>
          </a:p>
        </p:txBody>
      </p:sp>
      <p:pic>
        <p:nvPicPr>
          <p:cNvPr id="3074" name="Picture 2" descr="E:\Biogenie_4_2_LB\Thema 4\P087_F4.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449426"/>
            <a:ext cx="7326980" cy="506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2144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fgeronde rechthoek 1"/>
          <p:cNvSpPr/>
          <p:nvPr/>
        </p:nvSpPr>
        <p:spPr>
          <a:xfrm>
            <a:off x="467544" y="260039"/>
            <a:ext cx="8146099" cy="1152738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nl-BE" sz="3600" b="1" dirty="0" smtClean="0">
                <a:solidFill>
                  <a:schemeClr val="accent3">
                    <a:lumMod val="75000"/>
                  </a:schemeClr>
                </a:solidFill>
              </a:rPr>
              <a:t>2.3	Liggen de zaden naakt in een kegel 	of opgesloten in een vrucht?</a:t>
            </a:r>
            <a:endParaRPr lang="nl-BE" sz="36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" name="Tekstvak 2"/>
          <p:cNvSpPr txBox="1"/>
          <p:nvPr/>
        </p:nvSpPr>
        <p:spPr>
          <a:xfrm>
            <a:off x="328125" y="1556792"/>
            <a:ext cx="84249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nl-BE" sz="2400" dirty="0" smtClean="0"/>
              <a:t>Naakt tussen kegelschubben: naaktzadigen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nl-BE" sz="2400" dirty="0" smtClean="0"/>
              <a:t>Zaden in vrucht: </a:t>
            </a:r>
            <a:r>
              <a:rPr lang="nl-BE" sz="2400" dirty="0" err="1" smtClean="0"/>
              <a:t>bedektzadigen</a:t>
            </a:r>
            <a:r>
              <a:rPr lang="nl-BE" sz="2400" dirty="0" smtClean="0"/>
              <a:t> (bloemplanten)</a:t>
            </a:r>
          </a:p>
        </p:txBody>
      </p:sp>
      <p:pic>
        <p:nvPicPr>
          <p:cNvPr id="4098" name="Picture 2" descr="E:\Biogenie_4_2_LB\Thema 4\P088_F4.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500655"/>
            <a:ext cx="2510069" cy="3954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E:\Biogenie_4_2_LB\Thema 4\P088_F4.19A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7" y="2500655"/>
            <a:ext cx="4051986" cy="1792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E:\Biogenie_4_2_LB\Thema 4\P088_F4.19B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4365104"/>
            <a:ext cx="3230488" cy="2422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460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:\Biogenie_4_2_LB\Thema 4\P088_F4.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01" y="1228881"/>
            <a:ext cx="9047599" cy="5080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3674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fgeronde rechthoek 1"/>
          <p:cNvSpPr/>
          <p:nvPr/>
        </p:nvSpPr>
        <p:spPr>
          <a:xfrm>
            <a:off x="467544" y="260039"/>
            <a:ext cx="8146099" cy="1152738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nl-BE" sz="3600" b="1" dirty="0" smtClean="0">
                <a:solidFill>
                  <a:schemeClr val="accent3">
                    <a:lumMod val="75000"/>
                  </a:schemeClr>
                </a:solidFill>
              </a:rPr>
              <a:t>2.4	Hoeveel zaadlobben komen er voor 	in zaden van </a:t>
            </a:r>
            <a:r>
              <a:rPr lang="nl-BE" sz="3600" b="1" dirty="0" err="1" smtClean="0">
                <a:solidFill>
                  <a:schemeClr val="accent3">
                    <a:lumMod val="75000"/>
                  </a:schemeClr>
                </a:solidFill>
              </a:rPr>
              <a:t>bedektzadigen</a:t>
            </a:r>
            <a:r>
              <a:rPr lang="nl-BE" sz="3600" b="1" dirty="0" smtClean="0">
                <a:solidFill>
                  <a:schemeClr val="accent3">
                    <a:lumMod val="75000"/>
                  </a:schemeClr>
                </a:solidFill>
              </a:rPr>
              <a:t>?</a:t>
            </a:r>
            <a:endParaRPr lang="nl-BE" sz="36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" name="Tekstvak 2"/>
          <p:cNvSpPr txBox="1"/>
          <p:nvPr/>
        </p:nvSpPr>
        <p:spPr>
          <a:xfrm>
            <a:off x="328125" y="1434683"/>
            <a:ext cx="842493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dirty="0" smtClean="0">
                <a:solidFill>
                  <a:schemeClr val="accent6"/>
                </a:solidFill>
                <a:sym typeface="Wingdings"/>
              </a:rPr>
              <a:t></a:t>
            </a:r>
            <a:r>
              <a:rPr lang="nl-BE" sz="2400" dirty="0" smtClean="0">
                <a:sym typeface="Wingdings"/>
              </a:rPr>
              <a:t>	</a:t>
            </a:r>
            <a:r>
              <a:rPr lang="nl-BE" sz="2800" b="1" dirty="0" smtClean="0">
                <a:solidFill>
                  <a:schemeClr val="accent6"/>
                </a:solidFill>
              </a:rPr>
              <a:t>Afdeling </a:t>
            </a:r>
            <a:r>
              <a:rPr lang="nl-BE" sz="2800" b="1" dirty="0" err="1" smtClean="0">
                <a:solidFill>
                  <a:schemeClr val="accent6"/>
                </a:solidFill>
              </a:rPr>
              <a:t>bedektzadigen</a:t>
            </a:r>
            <a:r>
              <a:rPr lang="nl-BE" sz="2800" b="1" dirty="0" smtClean="0">
                <a:solidFill>
                  <a:schemeClr val="accent6"/>
                </a:solidFill>
              </a:rPr>
              <a:t>  =  </a:t>
            </a:r>
            <a:r>
              <a:rPr lang="nl-BE" sz="2800" b="1" u="sng" dirty="0" smtClean="0">
                <a:solidFill>
                  <a:schemeClr val="accent6"/>
                </a:solidFill>
              </a:rPr>
              <a:t>Bloemplanten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nl-BE" sz="2400" dirty="0" smtClean="0"/>
          </a:p>
        </p:txBody>
      </p:sp>
      <p:sp>
        <p:nvSpPr>
          <p:cNvPr id="4" name="Tekstvak 3"/>
          <p:cNvSpPr txBox="1"/>
          <p:nvPr/>
        </p:nvSpPr>
        <p:spPr>
          <a:xfrm>
            <a:off x="328125" y="1931936"/>
            <a:ext cx="842493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b="1" dirty="0" smtClean="0"/>
              <a:t>2.4.1 Zaden van echte tweezaadlobbigen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nl-BE" sz="2400" dirty="0" smtClean="0">
                <a:solidFill>
                  <a:schemeClr val="accent6"/>
                </a:solidFill>
              </a:rPr>
              <a:t>Klasse</a:t>
            </a:r>
            <a:r>
              <a:rPr lang="nl-BE" sz="2400" dirty="0" smtClean="0"/>
              <a:t> </a:t>
            </a:r>
            <a:r>
              <a:rPr lang="nl-BE" sz="2400" dirty="0" err="1" smtClean="0"/>
              <a:t>Eudicotylen</a:t>
            </a:r>
            <a:r>
              <a:rPr lang="nl-BE" sz="2400" dirty="0" smtClean="0"/>
              <a:t>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nl-BE" sz="2400" dirty="0" smtClean="0"/>
              <a:t>Kiem met zaadhuid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nl-BE" sz="2400" dirty="0" smtClean="0"/>
              <a:t>Embryo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nl-BE" sz="2400" dirty="0" smtClean="0"/>
              <a:t>Reservevoedsel in 2 zaadlobben</a:t>
            </a:r>
          </a:p>
        </p:txBody>
      </p:sp>
      <p:pic>
        <p:nvPicPr>
          <p:cNvPr id="1026" name="Picture 2" descr="kiem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82" y="3849939"/>
            <a:ext cx="4626440" cy="2883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E:\Biogenie_4_2_LB\Thema 4\P090_F4.24A-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3722" y="4581128"/>
            <a:ext cx="4218581" cy="2096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:\Biogenie_4_2_LB\Thema 4\P090_F4.24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8583" y="2034846"/>
            <a:ext cx="2798440" cy="232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hthoek 4"/>
          <p:cNvSpPr/>
          <p:nvPr/>
        </p:nvSpPr>
        <p:spPr>
          <a:xfrm>
            <a:off x="3059832" y="4869160"/>
            <a:ext cx="720080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6" name="Tekstvak 5"/>
          <p:cNvSpPr txBox="1"/>
          <p:nvPr/>
        </p:nvSpPr>
        <p:spPr>
          <a:xfrm>
            <a:off x="4693722" y="4077072"/>
            <a:ext cx="16248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00" dirty="0" smtClean="0">
                <a:latin typeface="Comic Sans MS" panose="030F0702030302020204" pitchFamily="66" charset="0"/>
              </a:rPr>
              <a:t>2-blad-kiemer</a:t>
            </a:r>
            <a:endParaRPr lang="nl-BE" sz="14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6545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344623" y="332656"/>
            <a:ext cx="84249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dirty="0" smtClean="0">
                <a:solidFill>
                  <a:schemeClr val="accent6"/>
                </a:solidFill>
                <a:sym typeface="Wingdings"/>
              </a:rPr>
              <a:t></a:t>
            </a:r>
            <a:r>
              <a:rPr lang="nl-BE" sz="2400" dirty="0" smtClean="0">
                <a:sym typeface="Wingdings"/>
              </a:rPr>
              <a:t>	</a:t>
            </a:r>
            <a:r>
              <a:rPr lang="nl-BE" sz="2800" b="1" dirty="0" smtClean="0">
                <a:solidFill>
                  <a:schemeClr val="accent6"/>
                </a:solidFill>
              </a:rPr>
              <a:t>Afdeling </a:t>
            </a:r>
            <a:r>
              <a:rPr lang="nl-BE" sz="2800" b="1" dirty="0" err="1" smtClean="0">
                <a:solidFill>
                  <a:schemeClr val="accent6"/>
                </a:solidFill>
              </a:rPr>
              <a:t>bedektzadigen</a:t>
            </a:r>
            <a:r>
              <a:rPr lang="nl-BE" sz="2800" b="1" dirty="0" smtClean="0">
                <a:solidFill>
                  <a:schemeClr val="accent6"/>
                </a:solidFill>
              </a:rPr>
              <a:t>  =  </a:t>
            </a:r>
            <a:r>
              <a:rPr lang="nl-BE" sz="2800" b="1" u="sng" dirty="0" smtClean="0">
                <a:solidFill>
                  <a:schemeClr val="accent6"/>
                </a:solidFill>
              </a:rPr>
              <a:t>Bloemplanten</a:t>
            </a:r>
          </a:p>
        </p:txBody>
      </p:sp>
      <p:sp>
        <p:nvSpPr>
          <p:cNvPr id="3" name="Tekstvak 2"/>
          <p:cNvSpPr txBox="1"/>
          <p:nvPr/>
        </p:nvSpPr>
        <p:spPr>
          <a:xfrm>
            <a:off x="296482" y="962440"/>
            <a:ext cx="842493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b="1" dirty="0" smtClean="0"/>
              <a:t>2.4.2 Zaden van </a:t>
            </a:r>
            <a:r>
              <a:rPr lang="nl-BE" sz="2400" b="1" dirty="0" err="1" smtClean="0"/>
              <a:t>éénzaadlobbigen</a:t>
            </a:r>
            <a:endParaRPr lang="nl-BE" sz="2400" b="1" dirty="0" smtClean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nl-BE" sz="2400" dirty="0" smtClean="0">
                <a:solidFill>
                  <a:schemeClr val="accent6"/>
                </a:solidFill>
              </a:rPr>
              <a:t>Klasse</a:t>
            </a:r>
            <a:r>
              <a:rPr lang="nl-BE" sz="2400" dirty="0" smtClean="0"/>
              <a:t> </a:t>
            </a:r>
            <a:r>
              <a:rPr lang="nl-BE" sz="2400" dirty="0" err="1" smtClean="0"/>
              <a:t>monocotylen</a:t>
            </a:r>
            <a:r>
              <a:rPr lang="nl-BE" sz="2400" dirty="0" smtClean="0"/>
              <a:t>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nl-BE" sz="2400" dirty="0" smtClean="0"/>
              <a:t>Zaadhuid vergroeid met vruchtwand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nl-BE" sz="2400" dirty="0" smtClean="0"/>
              <a:t>Embryo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nl-BE" sz="2400" dirty="0" smtClean="0"/>
              <a:t>Reservevoedsel in 1 kleine zaadlob en in kiemwit</a:t>
            </a:r>
          </a:p>
        </p:txBody>
      </p:sp>
      <p:pic>
        <p:nvPicPr>
          <p:cNvPr id="1026" name="Picture 2" descr="E:\Biogenie_4_2_LB\Thema 4\P091_F4.2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56992"/>
            <a:ext cx="3030757" cy="2699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0" descr="KIEMPLANT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5929" y="2901432"/>
            <a:ext cx="3476625" cy="229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E:\Biogenie_4_2_LB\Thema 4\P091_F4.2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5186142"/>
            <a:ext cx="2288574" cy="1542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kstvak 6"/>
          <p:cNvSpPr txBox="1"/>
          <p:nvPr/>
        </p:nvSpPr>
        <p:spPr>
          <a:xfrm>
            <a:off x="6521810" y="5589240"/>
            <a:ext cx="17946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600" dirty="0" err="1" smtClean="0">
                <a:latin typeface="Comic Sans MS" panose="030F0702030302020204" pitchFamily="66" charset="0"/>
              </a:rPr>
              <a:t>spitsbladkiemer</a:t>
            </a:r>
            <a:endParaRPr lang="nl-BE" sz="16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6713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Biogenie_4_2_LB\Thema 4\P091_F4.2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76250"/>
            <a:ext cx="9036496" cy="590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8537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300065" y="836712"/>
            <a:ext cx="269134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b="1" dirty="0" smtClean="0"/>
              <a:t>Andere criteria </a:t>
            </a:r>
            <a:r>
              <a:rPr lang="nl-BE" sz="2400" dirty="0" smtClean="0"/>
              <a:t>om </a:t>
            </a:r>
            <a:r>
              <a:rPr lang="nl-BE" sz="2400" dirty="0" err="1" smtClean="0"/>
              <a:t>Monocotylen</a:t>
            </a:r>
            <a:r>
              <a:rPr lang="nl-BE" sz="2400" dirty="0" smtClean="0"/>
              <a:t> en </a:t>
            </a:r>
            <a:r>
              <a:rPr lang="nl-BE" sz="2400" dirty="0" err="1" smtClean="0"/>
              <a:t>Eudicotylen</a:t>
            </a:r>
            <a:r>
              <a:rPr lang="nl-BE" sz="2400" dirty="0" smtClean="0"/>
              <a:t> van elkaar te onderscheiden: soms zijn er nog geen zaden aanwezig of zijn ze te klein!</a:t>
            </a:r>
          </a:p>
        </p:txBody>
      </p:sp>
      <p:pic>
        <p:nvPicPr>
          <p:cNvPr id="3074" name="Picture 2" descr="E:\Biogenie_4_2_LB\Thema 4\P092_T4.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7825"/>
            <a:ext cx="6102694" cy="6815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5493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fgeronde rechthoek 1"/>
          <p:cNvSpPr/>
          <p:nvPr/>
        </p:nvSpPr>
        <p:spPr>
          <a:xfrm>
            <a:off x="467543" y="116632"/>
            <a:ext cx="8146099" cy="1152738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nl-BE" sz="3600" b="1" dirty="0" smtClean="0">
                <a:solidFill>
                  <a:schemeClr val="accent3">
                    <a:lumMod val="75000"/>
                  </a:schemeClr>
                </a:solidFill>
              </a:rPr>
              <a:t>2.5	Enkele criteria voor het ordenen in 	families</a:t>
            </a:r>
            <a:endParaRPr lang="nl-BE" sz="36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" name="Tekstvak 2"/>
          <p:cNvSpPr txBox="1"/>
          <p:nvPr/>
        </p:nvSpPr>
        <p:spPr>
          <a:xfrm>
            <a:off x="292121" y="1340768"/>
            <a:ext cx="84969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dirty="0" smtClean="0"/>
              <a:t>Op basis van </a:t>
            </a:r>
            <a:r>
              <a:rPr lang="nl-BE" sz="2400" b="1" dirty="0" smtClean="0"/>
              <a:t>morfologische</a:t>
            </a:r>
            <a:r>
              <a:rPr lang="nl-BE" sz="2400" dirty="0" smtClean="0"/>
              <a:t> kenmerken worden de </a:t>
            </a:r>
            <a:r>
              <a:rPr lang="nl-BE" sz="2400" dirty="0" err="1" smtClean="0"/>
              <a:t>monocotylen</a:t>
            </a:r>
            <a:r>
              <a:rPr lang="nl-BE" sz="2400" dirty="0" smtClean="0"/>
              <a:t> en </a:t>
            </a:r>
            <a:r>
              <a:rPr lang="nl-BE" sz="2400" dirty="0" err="1" smtClean="0"/>
              <a:t>eudicotylen</a:t>
            </a:r>
            <a:r>
              <a:rPr lang="nl-BE" sz="2400" dirty="0" smtClean="0"/>
              <a:t> verder opgedeeld in </a:t>
            </a:r>
            <a:r>
              <a:rPr lang="nl-BE" sz="2400" b="1" dirty="0" smtClean="0"/>
              <a:t>orden</a:t>
            </a:r>
            <a:r>
              <a:rPr lang="nl-BE" sz="2400" dirty="0" smtClean="0"/>
              <a:t> en </a:t>
            </a:r>
            <a:r>
              <a:rPr lang="nl-BE" sz="2400" b="1" dirty="0" smtClean="0"/>
              <a:t>families.</a:t>
            </a:r>
            <a:endParaRPr lang="nl-BE" sz="2400" b="1" dirty="0"/>
          </a:p>
        </p:txBody>
      </p:sp>
      <p:pic>
        <p:nvPicPr>
          <p:cNvPr id="4098" name="Picture 2" descr="E:\Biogenie_4_2_LB\Thema 4\P093_T4.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3" y="2131670"/>
            <a:ext cx="6582917" cy="479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4227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Biogenie_4_2_LB\Thema 4\P095_T4.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88103"/>
            <a:ext cx="7128792" cy="6857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1859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E:\Biogenie_4_2_LB\Thema 4\P080_F4.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1586" y="4671392"/>
            <a:ext cx="3984510" cy="2087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ep 4"/>
          <p:cNvGrpSpPr/>
          <p:nvPr/>
        </p:nvGrpSpPr>
        <p:grpSpPr>
          <a:xfrm>
            <a:off x="674373" y="260648"/>
            <a:ext cx="7920880" cy="1584176"/>
            <a:chOff x="674373" y="260648"/>
            <a:chExt cx="7920880" cy="1584176"/>
          </a:xfrm>
        </p:grpSpPr>
        <p:sp>
          <p:nvSpPr>
            <p:cNvPr id="2" name="Afgeronde rechthoek 1"/>
            <p:cNvSpPr/>
            <p:nvPr/>
          </p:nvSpPr>
          <p:spPr>
            <a:xfrm>
              <a:off x="674373" y="260648"/>
              <a:ext cx="7920880" cy="1584176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nl-BE" sz="6600" b="1" dirty="0" smtClean="0"/>
                <a:t>         1</a:t>
              </a:r>
              <a:r>
                <a:rPr lang="nl-BE" sz="4400" b="1" dirty="0" smtClean="0"/>
                <a:t>   </a:t>
              </a:r>
              <a:r>
                <a:rPr lang="nl-BE" sz="4000" b="1" dirty="0" smtClean="0"/>
                <a:t>Basiskenmerken van 		     	      planten</a:t>
              </a:r>
              <a:endParaRPr lang="nl-BE" sz="1200" dirty="0"/>
            </a:p>
          </p:txBody>
        </p:sp>
        <p:pic>
          <p:nvPicPr>
            <p:cNvPr id="2050" name="Picture 2" descr="E:\Biogenie_4_2_LB\Thema 4\P078_F4.0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8127" y="260648"/>
              <a:ext cx="1449977" cy="15841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" name="Tekstvak 12"/>
          <p:cNvSpPr txBox="1"/>
          <p:nvPr/>
        </p:nvSpPr>
        <p:spPr>
          <a:xfrm>
            <a:off x="449155" y="2464918"/>
            <a:ext cx="814609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nl-BE" sz="2400" dirty="0" smtClean="0"/>
              <a:t>Organisme is meercellig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nl-BE" sz="2400" dirty="0" err="1" smtClean="0"/>
              <a:t>Eukaryote</a:t>
            </a:r>
            <a:r>
              <a:rPr lang="nl-BE" sz="2400" dirty="0" smtClean="0"/>
              <a:t> cellen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nl-BE" sz="2400" dirty="0" smtClean="0"/>
              <a:t>Celwand met cellulose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nl-BE" sz="2400" dirty="0" smtClean="0"/>
              <a:t>Grote centrale vacuole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nl-BE" sz="2400" dirty="0" smtClean="0"/>
              <a:t>Sommige cellen met </a:t>
            </a:r>
            <a:r>
              <a:rPr lang="nl-BE" sz="2400" dirty="0" err="1" smtClean="0"/>
              <a:t>bladgroenkorrels</a:t>
            </a:r>
            <a:endParaRPr lang="nl-BE" sz="2400" dirty="0" smtClean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nl-BE" sz="2400" dirty="0" smtClean="0"/>
              <a:t>Autotroof (door fotosynthese)</a:t>
            </a:r>
          </a:p>
        </p:txBody>
      </p:sp>
      <p:sp>
        <p:nvSpPr>
          <p:cNvPr id="6" name="Tekstvak 5"/>
          <p:cNvSpPr txBox="1"/>
          <p:nvPr/>
        </p:nvSpPr>
        <p:spPr>
          <a:xfrm>
            <a:off x="449155" y="1906472"/>
            <a:ext cx="79392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 b="1" dirty="0" smtClean="0">
                <a:solidFill>
                  <a:schemeClr val="accent3">
                    <a:lumMod val="50000"/>
                  </a:schemeClr>
                </a:solidFill>
              </a:rPr>
              <a:t>Basiskenmerken van planten</a:t>
            </a:r>
            <a:endParaRPr lang="nl-BE" sz="28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2051" name="Picture 3" descr="E:\Biogenie_4_2_LB\Thema 4\P080_F4.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4394" y="2132856"/>
            <a:ext cx="3452102" cy="3939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3087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Biogenie_4_2_LB\Thema 4\P096_T4.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-9654"/>
            <a:ext cx="7488832" cy="6963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5895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256286" y="260648"/>
            <a:ext cx="84969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dirty="0" smtClean="0"/>
              <a:t>De morfologische kenmerken van bloemen kunnen weergegeven worden in de </a:t>
            </a:r>
            <a:r>
              <a:rPr lang="nl-BE" sz="2400" b="1" dirty="0" smtClean="0"/>
              <a:t>bloemformule</a:t>
            </a:r>
            <a:r>
              <a:rPr lang="nl-BE" sz="2400" dirty="0" smtClean="0"/>
              <a:t> of het </a:t>
            </a:r>
            <a:r>
              <a:rPr lang="nl-BE" sz="2400" b="1" dirty="0" smtClean="0"/>
              <a:t>bloemdiagram</a:t>
            </a:r>
            <a:r>
              <a:rPr lang="nl-BE" sz="2400" dirty="0" smtClean="0"/>
              <a:t>.</a:t>
            </a:r>
            <a:endParaRPr lang="nl-BE" sz="2400" b="1" dirty="0"/>
          </a:p>
        </p:txBody>
      </p:sp>
      <p:pic>
        <p:nvPicPr>
          <p:cNvPr id="5122" name="Picture 2" descr="E:\Biogenie_4_2_LB\Thema 4\P094_T4.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172" y="1013682"/>
            <a:ext cx="8467058" cy="5844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E:\Biogenie_4_2_LB\Thema 4\P094_F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85198" y="5467805"/>
            <a:ext cx="803225" cy="899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E:\Biogenie_4_2_LB\Thema 4\P094_F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52064" y="4325985"/>
            <a:ext cx="836360" cy="101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7265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E:\Biogenie_4_2_LB\Thema 4\P094_F4.29A-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04664"/>
            <a:ext cx="7993928" cy="5355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E:\Biogenie_4_2_LB\Thema 4\P094_F4.29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1" y="456510"/>
            <a:ext cx="2160240" cy="1964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683567" y="5559916"/>
            <a:ext cx="2520281" cy="369332"/>
          </a:xfrm>
          <a:prstGeom prst="rect">
            <a:avLst/>
          </a:prstGeom>
          <a:solidFill>
            <a:srgbClr val="D7D3D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nl-BE" altLang="nl-BE" sz="1800" b="1" dirty="0">
                <a:solidFill>
                  <a:srgbClr val="003399"/>
                </a:solidFill>
                <a:sym typeface="Wingdings 3" pitchFamily="18" charset="2"/>
              </a:rPr>
              <a:t></a:t>
            </a:r>
            <a:r>
              <a:rPr lang="nl-BE" altLang="nl-BE" sz="1800" b="1" dirty="0">
                <a:solidFill>
                  <a:srgbClr val="003399"/>
                </a:solidFill>
                <a:cs typeface="Times New Roman" pitchFamily="18" charset="0"/>
                <a:sym typeface="Wingdings 3" pitchFamily="18" charset="2"/>
              </a:rPr>
              <a:t> </a:t>
            </a:r>
            <a:r>
              <a:rPr lang="nl-BE" altLang="nl-BE" sz="1800" b="1" dirty="0">
                <a:solidFill>
                  <a:srgbClr val="003399"/>
                </a:solidFill>
              </a:rPr>
              <a:t>K(5) </a:t>
            </a:r>
            <a:r>
              <a:rPr lang="nl-BE" altLang="nl-BE" sz="1800" b="1" dirty="0">
                <a:solidFill>
                  <a:srgbClr val="003399"/>
                </a:solidFill>
                <a:cs typeface="Times New Roman" pitchFamily="18" charset="0"/>
                <a:sym typeface="Wingdings 3" pitchFamily="18" charset="2"/>
              </a:rPr>
              <a:t>[</a:t>
            </a:r>
            <a:r>
              <a:rPr lang="nl-BE" altLang="nl-BE" sz="1800" b="1" dirty="0">
                <a:solidFill>
                  <a:srgbClr val="003399"/>
                </a:solidFill>
              </a:rPr>
              <a:t> Kr(3+2) M4</a:t>
            </a:r>
            <a:r>
              <a:rPr lang="nl-BE" altLang="nl-BE" sz="1800" b="1" dirty="0">
                <a:solidFill>
                  <a:srgbClr val="003399"/>
                </a:solidFill>
                <a:cs typeface="Times New Roman" pitchFamily="18" charset="0"/>
                <a:sym typeface="Wingdings 3" pitchFamily="18" charset="2"/>
              </a:rPr>
              <a:t>]</a:t>
            </a:r>
            <a:endParaRPr lang="nl-NL" altLang="nl-BE" sz="1800" b="1" dirty="0">
              <a:solidFill>
                <a:srgbClr val="003399"/>
              </a:solidFill>
              <a:cs typeface="Times New Roman" pitchFamily="18" charset="0"/>
              <a:sym typeface="Wingdings 3" pitchFamily="18" charset="2"/>
            </a:endParaRPr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5148063" y="2601661"/>
            <a:ext cx="2088207" cy="400110"/>
          </a:xfrm>
          <a:prstGeom prst="rect">
            <a:avLst/>
          </a:prstGeom>
          <a:solidFill>
            <a:srgbClr val="D7D3D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nl-BE" altLang="nl-BE" sz="2000" b="1" dirty="0">
                <a:solidFill>
                  <a:srgbClr val="003399"/>
                </a:solidFill>
                <a:sym typeface="Wingdings 3" pitchFamily="18" charset="2"/>
              </a:rPr>
              <a:t>*</a:t>
            </a:r>
            <a:r>
              <a:rPr lang="nl-BE" altLang="nl-BE" sz="2000" b="1" dirty="0">
                <a:solidFill>
                  <a:srgbClr val="003399"/>
                </a:solidFill>
                <a:cs typeface="Times New Roman" pitchFamily="18" charset="0"/>
                <a:sym typeface="Wingdings 3" pitchFamily="18" charset="2"/>
              </a:rPr>
              <a:t> </a:t>
            </a:r>
            <a:r>
              <a:rPr lang="nl-BE" altLang="nl-BE" sz="2000" b="1" dirty="0" smtClean="0">
                <a:solidFill>
                  <a:srgbClr val="003399"/>
                </a:solidFill>
              </a:rPr>
              <a:t>K4 Kr 4 </a:t>
            </a:r>
            <a:r>
              <a:rPr lang="nl-BE" altLang="nl-BE" sz="2000" b="1" dirty="0">
                <a:solidFill>
                  <a:srgbClr val="003399"/>
                </a:solidFill>
              </a:rPr>
              <a:t>M </a:t>
            </a:r>
            <a:r>
              <a:rPr lang="nl-BE" altLang="nl-BE" sz="2000" b="1" dirty="0" smtClean="0">
                <a:solidFill>
                  <a:srgbClr val="003399"/>
                </a:solidFill>
              </a:rPr>
              <a:t>2+4</a:t>
            </a:r>
            <a:endParaRPr lang="nl-NL" altLang="nl-BE" sz="2000" b="1" dirty="0">
              <a:solidFill>
                <a:srgbClr val="003399"/>
              </a:solidFill>
              <a:cs typeface="Times New Roman" pitchFamily="18" charset="0"/>
              <a:sym typeface="Wingdings 3" pitchFamily="18" charset="2"/>
            </a:endParaRPr>
          </a:p>
        </p:txBody>
      </p:sp>
      <p:pic>
        <p:nvPicPr>
          <p:cNvPr id="7" name="Picture 11" descr="bloemdiagram 5_000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7" y="3573016"/>
            <a:ext cx="2034149" cy="1871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3839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6" descr="bloemdiagram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88913"/>
            <a:ext cx="7921625" cy="648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Picture 8" descr="030906pdovenetel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3716338"/>
            <a:ext cx="1892300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6" name="Text Box 9"/>
          <p:cNvSpPr txBox="1">
            <a:spLocks noChangeArrowheads="1"/>
          </p:cNvSpPr>
          <p:nvPr/>
        </p:nvSpPr>
        <p:spPr bwMode="auto">
          <a:xfrm>
            <a:off x="4070420" y="3947255"/>
            <a:ext cx="2447925" cy="3048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nl-BE" altLang="nl-BE" sz="1400" b="1" dirty="0">
                <a:solidFill>
                  <a:srgbClr val="000000"/>
                </a:solidFill>
                <a:sym typeface="Wingdings 3" pitchFamily="18" charset="2"/>
              </a:rPr>
              <a:t>K (5)  </a:t>
            </a:r>
            <a:r>
              <a:rPr lang="nl-BE" altLang="nl-BE" sz="1400" b="1" dirty="0">
                <a:solidFill>
                  <a:srgbClr val="000000"/>
                </a:solidFill>
                <a:cs typeface="Times New Roman" pitchFamily="18" charset="0"/>
                <a:sym typeface="Wingdings 3" pitchFamily="18" charset="2"/>
              </a:rPr>
              <a:t>[</a:t>
            </a:r>
            <a:r>
              <a:rPr lang="nl-BE" altLang="nl-BE" sz="1400" b="1" dirty="0">
                <a:solidFill>
                  <a:srgbClr val="000000"/>
                </a:solidFill>
              </a:rPr>
              <a:t>Kr  (3+2)  M 4</a:t>
            </a:r>
            <a:r>
              <a:rPr lang="nl-BE" altLang="nl-BE" sz="1400" b="1" dirty="0">
                <a:solidFill>
                  <a:srgbClr val="000000"/>
                </a:solidFill>
                <a:cs typeface="Times New Roman" pitchFamily="18" charset="0"/>
              </a:rPr>
              <a:t>] V (</a:t>
            </a:r>
            <a:r>
              <a:rPr lang="nl-BE" altLang="nl-BE" sz="1400" b="1" u="sng" dirty="0">
                <a:solidFill>
                  <a:srgbClr val="000000"/>
                </a:solidFill>
                <a:cs typeface="Times New Roman" pitchFamily="18" charset="0"/>
              </a:rPr>
              <a:t>2</a:t>
            </a:r>
            <a:r>
              <a:rPr lang="nl-BE" altLang="nl-BE" sz="1400" b="1" dirty="0">
                <a:solidFill>
                  <a:srgbClr val="000000"/>
                </a:solidFill>
                <a:cs typeface="Times New Roman" pitchFamily="18" charset="0"/>
              </a:rPr>
              <a:t>)</a:t>
            </a:r>
          </a:p>
        </p:txBody>
      </p:sp>
      <p:pic>
        <p:nvPicPr>
          <p:cNvPr id="33797" name="Picture 11" descr="bloemdiagram 5_000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268413"/>
            <a:ext cx="2660650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8874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5" descr="wittedovenetel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989138"/>
            <a:ext cx="3887787" cy="343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9" name="Picture 6" descr="bloemdiagram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989138"/>
            <a:ext cx="3960812" cy="341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0" name="Text Box 7"/>
          <p:cNvSpPr txBox="1">
            <a:spLocks noChangeArrowheads="1"/>
          </p:cNvSpPr>
          <p:nvPr/>
        </p:nvSpPr>
        <p:spPr bwMode="auto">
          <a:xfrm>
            <a:off x="539750" y="692150"/>
            <a:ext cx="8135938" cy="1190625"/>
          </a:xfrm>
          <a:prstGeom prst="rect">
            <a:avLst/>
          </a:prstGeom>
          <a:solidFill>
            <a:srgbClr val="D7D3D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nl-BE" altLang="nl-BE" sz="3600" b="1">
                <a:solidFill>
                  <a:srgbClr val="003399"/>
                </a:solidFill>
              </a:rPr>
              <a:t>Bloemdiagram  Witte dovenetel  (Lamium album L.)</a:t>
            </a:r>
            <a:endParaRPr lang="nl-NL" altLang="nl-BE" sz="3600" b="1">
              <a:solidFill>
                <a:srgbClr val="003399"/>
              </a:solidFill>
            </a:endParaRPr>
          </a:p>
        </p:txBody>
      </p:sp>
      <p:sp>
        <p:nvSpPr>
          <p:cNvPr id="34821" name="Text Box 8"/>
          <p:cNvSpPr txBox="1">
            <a:spLocks noChangeArrowheads="1"/>
          </p:cNvSpPr>
          <p:nvPr/>
        </p:nvSpPr>
        <p:spPr bwMode="auto">
          <a:xfrm>
            <a:off x="179388" y="5516563"/>
            <a:ext cx="4175125" cy="701675"/>
          </a:xfrm>
          <a:prstGeom prst="rect">
            <a:avLst/>
          </a:prstGeom>
          <a:solidFill>
            <a:srgbClr val="D7D3D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nl-BE" altLang="nl-BE" sz="4000" b="1">
                <a:solidFill>
                  <a:srgbClr val="003399"/>
                </a:solidFill>
              </a:rPr>
              <a:t>Bloemformule ?</a:t>
            </a:r>
            <a:endParaRPr lang="nl-NL" altLang="nl-BE" sz="2400" b="1">
              <a:solidFill>
                <a:srgbClr val="003399"/>
              </a:solidFill>
            </a:endParaRPr>
          </a:p>
        </p:txBody>
      </p:sp>
      <p:sp>
        <p:nvSpPr>
          <p:cNvPr id="372745" name="Text Box 9"/>
          <p:cNvSpPr txBox="1">
            <a:spLocks noChangeArrowheads="1"/>
          </p:cNvSpPr>
          <p:nvPr/>
        </p:nvSpPr>
        <p:spPr bwMode="auto">
          <a:xfrm>
            <a:off x="4572000" y="5589588"/>
            <a:ext cx="4175125" cy="579437"/>
          </a:xfrm>
          <a:prstGeom prst="rect">
            <a:avLst/>
          </a:prstGeom>
          <a:solidFill>
            <a:srgbClr val="D7D3D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nl-BE" altLang="nl-BE" sz="3200" b="1" dirty="0">
                <a:solidFill>
                  <a:srgbClr val="003399"/>
                </a:solidFill>
                <a:sym typeface="Wingdings 3" pitchFamily="18" charset="2"/>
              </a:rPr>
              <a:t></a:t>
            </a:r>
            <a:r>
              <a:rPr lang="nl-BE" altLang="nl-BE" sz="3200" b="1" dirty="0">
                <a:solidFill>
                  <a:srgbClr val="003399"/>
                </a:solidFill>
                <a:cs typeface="Times New Roman" pitchFamily="18" charset="0"/>
                <a:sym typeface="Wingdings 3" pitchFamily="18" charset="2"/>
              </a:rPr>
              <a:t> </a:t>
            </a:r>
            <a:r>
              <a:rPr lang="nl-BE" altLang="nl-BE" sz="3200" b="1" dirty="0">
                <a:solidFill>
                  <a:srgbClr val="003399"/>
                </a:solidFill>
              </a:rPr>
              <a:t>K(5) </a:t>
            </a:r>
            <a:r>
              <a:rPr lang="nl-BE" altLang="nl-BE" sz="3200" b="1" dirty="0">
                <a:solidFill>
                  <a:srgbClr val="003399"/>
                </a:solidFill>
                <a:cs typeface="Times New Roman" pitchFamily="18" charset="0"/>
                <a:sym typeface="Wingdings 3" pitchFamily="18" charset="2"/>
              </a:rPr>
              <a:t>[</a:t>
            </a:r>
            <a:r>
              <a:rPr lang="nl-BE" altLang="nl-BE" sz="3200" b="1" dirty="0">
                <a:solidFill>
                  <a:srgbClr val="003399"/>
                </a:solidFill>
              </a:rPr>
              <a:t> Kr(3+2) M4</a:t>
            </a:r>
            <a:r>
              <a:rPr lang="nl-BE" altLang="nl-BE" sz="3200" b="1" dirty="0">
                <a:solidFill>
                  <a:srgbClr val="003399"/>
                </a:solidFill>
                <a:cs typeface="Times New Roman" pitchFamily="18" charset="0"/>
                <a:sym typeface="Wingdings 3" pitchFamily="18" charset="2"/>
              </a:rPr>
              <a:t>]</a:t>
            </a:r>
            <a:endParaRPr lang="nl-NL" altLang="nl-BE" sz="3200" b="1" dirty="0">
              <a:solidFill>
                <a:srgbClr val="003399"/>
              </a:solidFill>
              <a:cs typeface="Times New Roman" pitchFamily="18" charset="0"/>
              <a:sym typeface="Wingdings 3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074350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2000"/>
                                        <p:tgtEl>
                                          <p:spTgt spid="372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274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75" name="Picture 2" descr="bloemdiagrammen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205038"/>
            <a:ext cx="8785225" cy="251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Text Box 5"/>
          <p:cNvSpPr txBox="1">
            <a:spLocks noChangeArrowheads="1"/>
          </p:cNvSpPr>
          <p:nvPr/>
        </p:nvSpPr>
        <p:spPr bwMode="auto">
          <a:xfrm>
            <a:off x="323850" y="620713"/>
            <a:ext cx="8569325" cy="762000"/>
          </a:xfrm>
          <a:prstGeom prst="rect">
            <a:avLst/>
          </a:prstGeom>
          <a:solidFill>
            <a:srgbClr val="D7D3D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nl-BE" altLang="nl-BE" sz="4400" b="1" dirty="0">
                <a:solidFill>
                  <a:srgbClr val="003399"/>
                </a:solidFill>
              </a:rPr>
              <a:t>oefening: schrijf de bloemformule</a:t>
            </a:r>
            <a:r>
              <a:rPr lang="nl-BE" altLang="nl-BE" sz="2800" b="1" dirty="0">
                <a:solidFill>
                  <a:srgbClr val="003399"/>
                </a:solidFill>
              </a:rPr>
              <a:t> </a:t>
            </a:r>
            <a:endParaRPr lang="nl-NL" altLang="nl-BE" sz="2800" b="1" dirty="0">
              <a:solidFill>
                <a:srgbClr val="003399"/>
              </a:solidFill>
            </a:endParaRPr>
          </a:p>
        </p:txBody>
      </p:sp>
      <p:sp>
        <p:nvSpPr>
          <p:cNvPr id="36868" name="Text Box 6"/>
          <p:cNvSpPr txBox="1">
            <a:spLocks noChangeArrowheads="1"/>
          </p:cNvSpPr>
          <p:nvPr/>
        </p:nvSpPr>
        <p:spPr bwMode="auto">
          <a:xfrm>
            <a:off x="179388" y="1628775"/>
            <a:ext cx="2663825" cy="617538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nl-BE" altLang="nl-BE" sz="1800" b="1">
                <a:solidFill>
                  <a:srgbClr val="000099"/>
                </a:solidFill>
              </a:rPr>
              <a:t>scherpe boterbloem</a:t>
            </a:r>
            <a:r>
              <a:rPr lang="nl-BE" altLang="nl-BE" sz="3200" b="1">
                <a:solidFill>
                  <a:srgbClr val="000099"/>
                </a:solidFill>
              </a:rPr>
              <a:t> </a:t>
            </a:r>
            <a:endParaRPr lang="nl-NL" altLang="nl-BE" sz="3200" b="1">
              <a:solidFill>
                <a:srgbClr val="000099"/>
              </a:solidFill>
            </a:endParaRPr>
          </a:p>
        </p:txBody>
      </p:sp>
      <p:sp>
        <p:nvSpPr>
          <p:cNvPr id="36869" name="Text Box 7"/>
          <p:cNvSpPr txBox="1">
            <a:spLocks noChangeArrowheads="1"/>
          </p:cNvSpPr>
          <p:nvPr/>
        </p:nvSpPr>
        <p:spPr bwMode="auto">
          <a:xfrm>
            <a:off x="3276600" y="1628775"/>
            <a:ext cx="2663825" cy="617538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nl-BE" altLang="nl-BE" sz="1800" b="1">
                <a:solidFill>
                  <a:srgbClr val="000099"/>
                </a:solidFill>
              </a:rPr>
              <a:t>peen</a:t>
            </a:r>
            <a:r>
              <a:rPr lang="nl-BE" altLang="nl-BE" sz="3200" b="1">
                <a:solidFill>
                  <a:srgbClr val="000099"/>
                </a:solidFill>
              </a:rPr>
              <a:t> </a:t>
            </a:r>
            <a:endParaRPr lang="nl-NL" altLang="nl-BE" sz="3200" b="1">
              <a:solidFill>
                <a:srgbClr val="000099"/>
              </a:solidFill>
            </a:endParaRPr>
          </a:p>
        </p:txBody>
      </p:sp>
      <p:sp>
        <p:nvSpPr>
          <p:cNvPr id="36870" name="Text Box 8"/>
          <p:cNvSpPr txBox="1">
            <a:spLocks noChangeArrowheads="1"/>
          </p:cNvSpPr>
          <p:nvPr/>
        </p:nvSpPr>
        <p:spPr bwMode="auto">
          <a:xfrm>
            <a:off x="6300788" y="1628775"/>
            <a:ext cx="2663825" cy="617538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nl-BE" altLang="nl-BE" sz="1800" b="1">
                <a:solidFill>
                  <a:srgbClr val="000099"/>
                </a:solidFill>
              </a:rPr>
              <a:t>aardappel</a:t>
            </a:r>
            <a:r>
              <a:rPr lang="nl-BE" altLang="nl-BE" sz="3200" b="1">
                <a:solidFill>
                  <a:srgbClr val="000099"/>
                </a:solidFill>
              </a:rPr>
              <a:t> </a:t>
            </a:r>
            <a:endParaRPr lang="nl-NL" altLang="nl-BE" sz="3200" b="1">
              <a:solidFill>
                <a:srgbClr val="000099"/>
              </a:solidFill>
            </a:endParaRPr>
          </a:p>
        </p:txBody>
      </p:sp>
      <p:sp>
        <p:nvSpPr>
          <p:cNvPr id="371721" name="Text Box 9"/>
          <p:cNvSpPr txBox="1">
            <a:spLocks noChangeArrowheads="1"/>
          </p:cNvSpPr>
          <p:nvPr/>
        </p:nvSpPr>
        <p:spPr bwMode="auto">
          <a:xfrm>
            <a:off x="6156325" y="4868863"/>
            <a:ext cx="2808288" cy="457200"/>
          </a:xfrm>
          <a:prstGeom prst="rect">
            <a:avLst/>
          </a:prstGeom>
          <a:solidFill>
            <a:srgbClr val="D7D3D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nl-BE" altLang="nl-BE" sz="2400" b="1" dirty="0">
                <a:solidFill>
                  <a:srgbClr val="003399"/>
                </a:solidFill>
                <a:sym typeface="Wingdings 3" pitchFamily="18" charset="2"/>
              </a:rPr>
              <a:t>*</a:t>
            </a:r>
            <a:r>
              <a:rPr lang="nl-BE" altLang="nl-BE" sz="2400" b="1" dirty="0">
                <a:solidFill>
                  <a:srgbClr val="003399"/>
                </a:solidFill>
                <a:cs typeface="Times New Roman" pitchFamily="18" charset="0"/>
                <a:sym typeface="Wingdings 3" pitchFamily="18" charset="2"/>
              </a:rPr>
              <a:t> </a:t>
            </a:r>
            <a:r>
              <a:rPr lang="nl-BE" altLang="nl-BE" sz="2400" b="1" dirty="0">
                <a:solidFill>
                  <a:srgbClr val="003399"/>
                </a:solidFill>
              </a:rPr>
              <a:t>K(5) </a:t>
            </a:r>
            <a:r>
              <a:rPr lang="nl-BE" altLang="nl-BE" sz="2400" b="1" dirty="0">
                <a:solidFill>
                  <a:srgbClr val="003399"/>
                </a:solidFill>
                <a:cs typeface="Times New Roman" pitchFamily="18" charset="0"/>
                <a:sym typeface="Wingdings 3" pitchFamily="18" charset="2"/>
              </a:rPr>
              <a:t>[</a:t>
            </a:r>
            <a:r>
              <a:rPr lang="nl-BE" altLang="nl-BE" sz="2400" b="1" dirty="0">
                <a:solidFill>
                  <a:srgbClr val="003399"/>
                </a:solidFill>
              </a:rPr>
              <a:t>Kr(5) M 5</a:t>
            </a:r>
            <a:r>
              <a:rPr lang="nl-BE" altLang="nl-BE" sz="2400" b="1" dirty="0">
                <a:solidFill>
                  <a:srgbClr val="003399"/>
                </a:solidFill>
                <a:cs typeface="Times New Roman" pitchFamily="18" charset="0"/>
                <a:sym typeface="Wingdings 3" pitchFamily="18" charset="2"/>
              </a:rPr>
              <a:t>]</a:t>
            </a:r>
            <a:endParaRPr lang="nl-NL" altLang="nl-BE" sz="2400" b="1" dirty="0">
              <a:solidFill>
                <a:srgbClr val="003399"/>
              </a:solidFill>
              <a:cs typeface="Times New Roman" pitchFamily="18" charset="0"/>
              <a:sym typeface="Wingdings 3" pitchFamily="18" charset="2"/>
            </a:endParaRPr>
          </a:p>
        </p:txBody>
      </p:sp>
      <p:sp>
        <p:nvSpPr>
          <p:cNvPr id="371722" name="Text Box 10"/>
          <p:cNvSpPr txBox="1">
            <a:spLocks noChangeArrowheads="1"/>
          </p:cNvSpPr>
          <p:nvPr/>
        </p:nvSpPr>
        <p:spPr bwMode="auto">
          <a:xfrm>
            <a:off x="3203575" y="4868863"/>
            <a:ext cx="2808288" cy="457200"/>
          </a:xfrm>
          <a:prstGeom prst="rect">
            <a:avLst/>
          </a:prstGeom>
          <a:solidFill>
            <a:srgbClr val="D7D3D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nl-BE" altLang="nl-BE" sz="2400" b="1">
                <a:solidFill>
                  <a:srgbClr val="003399"/>
                </a:solidFill>
                <a:sym typeface="Wingdings 3" pitchFamily="18" charset="2"/>
              </a:rPr>
              <a:t>*</a:t>
            </a:r>
            <a:r>
              <a:rPr lang="nl-BE" altLang="nl-BE" sz="2400" b="1">
                <a:solidFill>
                  <a:srgbClr val="003399"/>
                </a:solidFill>
                <a:cs typeface="Times New Roman" pitchFamily="18" charset="0"/>
                <a:sym typeface="Wingdings 3" pitchFamily="18" charset="2"/>
              </a:rPr>
              <a:t> </a:t>
            </a:r>
            <a:r>
              <a:rPr lang="nl-BE" altLang="nl-BE" sz="2400" b="1">
                <a:solidFill>
                  <a:srgbClr val="003399"/>
                </a:solidFill>
              </a:rPr>
              <a:t>K5  Kr 5  M 5</a:t>
            </a:r>
            <a:endParaRPr lang="nl-NL" altLang="nl-BE" sz="2400" b="1">
              <a:solidFill>
                <a:srgbClr val="003399"/>
              </a:solidFill>
              <a:cs typeface="Times New Roman" pitchFamily="18" charset="0"/>
              <a:sym typeface="Wingdings 3" pitchFamily="18" charset="2"/>
            </a:endParaRPr>
          </a:p>
        </p:txBody>
      </p:sp>
      <p:sp>
        <p:nvSpPr>
          <p:cNvPr id="371723" name="Text Box 11"/>
          <p:cNvSpPr txBox="1">
            <a:spLocks noChangeArrowheads="1"/>
          </p:cNvSpPr>
          <p:nvPr/>
        </p:nvSpPr>
        <p:spPr bwMode="auto">
          <a:xfrm>
            <a:off x="179388" y="4868863"/>
            <a:ext cx="2808287" cy="457200"/>
          </a:xfrm>
          <a:prstGeom prst="rect">
            <a:avLst/>
          </a:prstGeom>
          <a:solidFill>
            <a:srgbClr val="D7D3D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nl-BE" altLang="nl-BE" sz="2400" b="1">
                <a:solidFill>
                  <a:srgbClr val="003399"/>
                </a:solidFill>
                <a:sym typeface="Wingdings 3" pitchFamily="18" charset="2"/>
              </a:rPr>
              <a:t>*</a:t>
            </a:r>
            <a:r>
              <a:rPr lang="nl-BE" altLang="nl-BE" sz="2400" b="1">
                <a:solidFill>
                  <a:srgbClr val="003399"/>
                </a:solidFill>
                <a:cs typeface="Times New Roman" pitchFamily="18" charset="0"/>
                <a:sym typeface="Wingdings 3" pitchFamily="18" charset="2"/>
              </a:rPr>
              <a:t> </a:t>
            </a:r>
            <a:r>
              <a:rPr lang="nl-BE" altLang="nl-BE" sz="2400" b="1">
                <a:solidFill>
                  <a:srgbClr val="003399"/>
                </a:solidFill>
              </a:rPr>
              <a:t>K 5  Kr 5  M </a:t>
            </a:r>
            <a:r>
              <a:rPr lang="nl-BE" altLang="nl-BE" sz="2400" b="1">
                <a:solidFill>
                  <a:srgbClr val="003399"/>
                </a:solidFill>
                <a:sym typeface="Symbol" pitchFamily="18" charset="2"/>
              </a:rPr>
              <a:t></a:t>
            </a:r>
            <a:endParaRPr lang="nl-BE" altLang="nl-BE" sz="2400" b="1">
              <a:solidFill>
                <a:srgbClr val="003399"/>
              </a:solidFill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36874" name="Text Box 12"/>
          <p:cNvSpPr txBox="1">
            <a:spLocks noChangeArrowheads="1"/>
          </p:cNvSpPr>
          <p:nvPr/>
        </p:nvSpPr>
        <p:spPr bwMode="auto">
          <a:xfrm>
            <a:off x="1476375" y="5589588"/>
            <a:ext cx="65516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nl-BE" altLang="nl-BE" sz="2400" b="1">
                <a:solidFill>
                  <a:srgbClr val="003399"/>
                </a:solidFill>
              </a:rPr>
              <a:t>Opm.:    V   (vruchtbeginsel moet er niet bij)</a:t>
            </a:r>
            <a:endParaRPr lang="nl-NL" altLang="nl-BE" sz="2400" b="1">
              <a:solidFill>
                <a:srgbClr val="003399"/>
              </a:solidFill>
            </a:endParaRPr>
          </a:p>
        </p:txBody>
      </p:sp>
      <p:sp>
        <p:nvSpPr>
          <p:cNvPr id="2" name="Rechthoek 1"/>
          <p:cNvSpPr/>
          <p:nvPr/>
        </p:nvSpPr>
        <p:spPr>
          <a:xfrm>
            <a:off x="2771800" y="3573016"/>
            <a:ext cx="215875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199118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2000"/>
                                        <p:tgtEl>
                                          <p:spTgt spid="371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2000"/>
                                        <p:tgtEl>
                                          <p:spTgt spid="371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2000"/>
                                        <p:tgtEl>
                                          <p:spTgt spid="3717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1721" grpId="0" animBg="1"/>
      <p:bldP spid="371722" grpId="0" animBg="1"/>
      <p:bldP spid="37172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3" name="Picture 10" descr="250px-Tulp_drietalli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94" y="2305986"/>
            <a:ext cx="2376488" cy="2119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4" name="Picture 11" descr="bloemdiagram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7850" y="2420888"/>
            <a:ext cx="2232025" cy="207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5" name="Text Box 12"/>
          <p:cNvSpPr txBox="1">
            <a:spLocks noChangeArrowheads="1"/>
          </p:cNvSpPr>
          <p:nvPr/>
        </p:nvSpPr>
        <p:spPr bwMode="auto">
          <a:xfrm>
            <a:off x="5868144" y="3035555"/>
            <a:ext cx="3168650" cy="51911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nl-BE" altLang="nl-BE" sz="2800" b="1" dirty="0">
                <a:solidFill>
                  <a:schemeClr val="tx2"/>
                </a:solidFill>
              </a:rPr>
              <a:t>*</a:t>
            </a:r>
            <a:r>
              <a:rPr lang="nl-BE" altLang="nl-BE" sz="2800" b="1" dirty="0" err="1">
                <a:solidFill>
                  <a:schemeClr val="tx2"/>
                </a:solidFill>
              </a:rPr>
              <a:t>Bd</a:t>
            </a:r>
            <a:r>
              <a:rPr lang="nl-BE" altLang="nl-BE" sz="2800" b="1" dirty="0">
                <a:solidFill>
                  <a:schemeClr val="tx2"/>
                </a:solidFill>
              </a:rPr>
              <a:t> 3 + 3 M 3 + 3</a:t>
            </a:r>
            <a:endParaRPr lang="nl-NL" altLang="nl-BE" sz="2800" b="1" dirty="0">
              <a:solidFill>
                <a:srgbClr val="003399"/>
              </a:solidFill>
            </a:endParaRPr>
          </a:p>
        </p:txBody>
      </p:sp>
      <p:sp>
        <p:nvSpPr>
          <p:cNvPr id="32776" name="Text Box 13"/>
          <p:cNvSpPr txBox="1">
            <a:spLocks noChangeArrowheads="1"/>
          </p:cNvSpPr>
          <p:nvPr/>
        </p:nvSpPr>
        <p:spPr bwMode="auto">
          <a:xfrm>
            <a:off x="5354000" y="3075923"/>
            <a:ext cx="649288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nl-NL" altLang="nl-BE" sz="3200" b="1" dirty="0">
                <a:sym typeface="Wingdings 3" pitchFamily="18" charset="2"/>
              </a:rPr>
              <a:t></a:t>
            </a:r>
          </a:p>
        </p:txBody>
      </p:sp>
      <p:sp>
        <p:nvSpPr>
          <p:cNvPr id="32777" name="Text Box 14"/>
          <p:cNvSpPr txBox="1">
            <a:spLocks noChangeArrowheads="1"/>
          </p:cNvSpPr>
          <p:nvPr/>
        </p:nvSpPr>
        <p:spPr bwMode="auto">
          <a:xfrm>
            <a:off x="2665311" y="3075923"/>
            <a:ext cx="649287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nl-NL" altLang="nl-BE" sz="3200" b="1" dirty="0">
                <a:sym typeface="Wingdings 3" pitchFamily="18" charset="2"/>
              </a:rPr>
              <a:t></a:t>
            </a: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323850" y="620713"/>
            <a:ext cx="8569325" cy="762000"/>
          </a:xfrm>
          <a:prstGeom prst="rect">
            <a:avLst/>
          </a:prstGeom>
          <a:solidFill>
            <a:srgbClr val="D7D3D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nl-BE" altLang="nl-BE" sz="4400" b="1" dirty="0">
                <a:solidFill>
                  <a:srgbClr val="003399"/>
                </a:solidFill>
              </a:rPr>
              <a:t>oefening: schrijf de bloemformule</a:t>
            </a:r>
            <a:r>
              <a:rPr lang="nl-BE" altLang="nl-BE" sz="2800" b="1" dirty="0">
                <a:solidFill>
                  <a:srgbClr val="003399"/>
                </a:solidFill>
              </a:rPr>
              <a:t> </a:t>
            </a:r>
            <a:endParaRPr lang="nl-NL" altLang="nl-BE" sz="2800" b="1" dirty="0">
              <a:solidFill>
                <a:srgbClr val="00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3058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5" descr="bloemdiagram 5_00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1989138"/>
            <a:ext cx="2808287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Picture 6" descr="bloemdiagram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989138"/>
            <a:ext cx="2808287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Picture 7" descr="wittedovenetel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188913"/>
            <a:ext cx="2232025" cy="197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Picture 8" descr="030906pdovenetel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60350"/>
            <a:ext cx="1892300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6" name="Text Box 9"/>
          <p:cNvSpPr txBox="1">
            <a:spLocks noChangeArrowheads="1"/>
          </p:cNvSpPr>
          <p:nvPr/>
        </p:nvSpPr>
        <p:spPr bwMode="auto">
          <a:xfrm>
            <a:off x="4643438" y="4581525"/>
            <a:ext cx="2808287" cy="396875"/>
          </a:xfrm>
          <a:prstGeom prst="rect">
            <a:avLst/>
          </a:prstGeom>
          <a:solidFill>
            <a:srgbClr val="D7D3D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nl-BE" altLang="nl-BE" sz="2000" b="1">
                <a:solidFill>
                  <a:srgbClr val="003399"/>
                </a:solidFill>
                <a:sym typeface="Wingdings 3" pitchFamily="18" charset="2"/>
              </a:rPr>
              <a:t></a:t>
            </a:r>
            <a:r>
              <a:rPr lang="nl-BE" altLang="nl-BE" sz="2000" b="1">
                <a:solidFill>
                  <a:srgbClr val="003399"/>
                </a:solidFill>
                <a:cs typeface="Times New Roman" pitchFamily="18" charset="0"/>
                <a:sym typeface="Wingdings 3" pitchFamily="18" charset="2"/>
              </a:rPr>
              <a:t> </a:t>
            </a:r>
            <a:r>
              <a:rPr lang="nl-BE" altLang="nl-BE" sz="2000" b="1">
                <a:solidFill>
                  <a:srgbClr val="003399"/>
                </a:solidFill>
              </a:rPr>
              <a:t>K(5) </a:t>
            </a:r>
            <a:r>
              <a:rPr lang="nl-BE" altLang="nl-BE" sz="2000" b="1">
                <a:solidFill>
                  <a:srgbClr val="003399"/>
                </a:solidFill>
                <a:cs typeface="Times New Roman" pitchFamily="18" charset="0"/>
                <a:sym typeface="Wingdings 3" pitchFamily="18" charset="2"/>
              </a:rPr>
              <a:t>[</a:t>
            </a:r>
            <a:r>
              <a:rPr lang="nl-BE" altLang="nl-BE" sz="2000" b="1">
                <a:solidFill>
                  <a:srgbClr val="003399"/>
                </a:solidFill>
              </a:rPr>
              <a:t> Kr(3+2) M4</a:t>
            </a:r>
            <a:r>
              <a:rPr lang="nl-BE" altLang="nl-BE" sz="2000" b="1">
                <a:solidFill>
                  <a:srgbClr val="003399"/>
                </a:solidFill>
                <a:cs typeface="Times New Roman" pitchFamily="18" charset="0"/>
                <a:sym typeface="Wingdings 3" pitchFamily="18" charset="2"/>
              </a:rPr>
              <a:t>]</a:t>
            </a:r>
            <a:endParaRPr lang="nl-NL" altLang="nl-BE" sz="2000" b="1">
              <a:solidFill>
                <a:srgbClr val="003399"/>
              </a:solidFill>
              <a:cs typeface="Times New Roman" pitchFamily="18" charset="0"/>
              <a:sym typeface="Wingdings 3" pitchFamily="18" charset="2"/>
            </a:endParaRPr>
          </a:p>
        </p:txBody>
      </p:sp>
      <p:sp>
        <p:nvSpPr>
          <p:cNvPr id="35847" name="Text Box 10"/>
          <p:cNvSpPr txBox="1">
            <a:spLocks noChangeArrowheads="1"/>
          </p:cNvSpPr>
          <p:nvPr/>
        </p:nvSpPr>
        <p:spPr bwMode="auto">
          <a:xfrm>
            <a:off x="1763713" y="4581525"/>
            <a:ext cx="2808287" cy="396875"/>
          </a:xfrm>
          <a:prstGeom prst="rect">
            <a:avLst/>
          </a:prstGeom>
          <a:solidFill>
            <a:srgbClr val="D7D3D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nl-BE" altLang="nl-BE" sz="2000" b="1">
                <a:solidFill>
                  <a:srgbClr val="003399"/>
                </a:solidFill>
                <a:sym typeface="Wingdings 3" pitchFamily="18" charset="2"/>
              </a:rPr>
              <a:t></a:t>
            </a:r>
            <a:r>
              <a:rPr lang="nl-BE" altLang="nl-BE" sz="2000" b="1">
                <a:solidFill>
                  <a:srgbClr val="003399"/>
                </a:solidFill>
                <a:cs typeface="Times New Roman" pitchFamily="18" charset="0"/>
                <a:sym typeface="Wingdings 3" pitchFamily="18" charset="2"/>
              </a:rPr>
              <a:t> </a:t>
            </a:r>
            <a:r>
              <a:rPr lang="nl-BE" altLang="nl-BE" sz="2000" b="1">
                <a:solidFill>
                  <a:srgbClr val="003399"/>
                </a:solidFill>
              </a:rPr>
              <a:t>K(5) </a:t>
            </a:r>
            <a:r>
              <a:rPr lang="nl-BE" altLang="nl-BE" sz="2000" b="1">
                <a:solidFill>
                  <a:srgbClr val="003399"/>
                </a:solidFill>
                <a:cs typeface="Times New Roman" pitchFamily="18" charset="0"/>
                <a:sym typeface="Wingdings 3" pitchFamily="18" charset="2"/>
              </a:rPr>
              <a:t>[</a:t>
            </a:r>
            <a:r>
              <a:rPr lang="nl-BE" altLang="nl-BE" sz="2000" b="1">
                <a:solidFill>
                  <a:srgbClr val="003399"/>
                </a:solidFill>
              </a:rPr>
              <a:t> Kr(3+2) M4</a:t>
            </a:r>
            <a:r>
              <a:rPr lang="nl-BE" altLang="nl-BE" sz="2000" b="1">
                <a:solidFill>
                  <a:srgbClr val="003399"/>
                </a:solidFill>
                <a:cs typeface="Times New Roman" pitchFamily="18" charset="0"/>
                <a:sym typeface="Wingdings 3" pitchFamily="18" charset="2"/>
              </a:rPr>
              <a:t>]</a:t>
            </a:r>
            <a:endParaRPr lang="nl-NL" altLang="nl-BE" sz="2000" b="1">
              <a:solidFill>
                <a:srgbClr val="003399"/>
              </a:solidFill>
              <a:cs typeface="Times New Roman" pitchFamily="18" charset="0"/>
              <a:sym typeface="Wingdings 3" pitchFamily="18" charset="2"/>
            </a:endParaRPr>
          </a:p>
        </p:txBody>
      </p:sp>
      <p:sp>
        <p:nvSpPr>
          <p:cNvPr id="35848" name="Text Box 11"/>
          <p:cNvSpPr txBox="1">
            <a:spLocks noChangeArrowheads="1"/>
          </p:cNvSpPr>
          <p:nvPr/>
        </p:nvSpPr>
        <p:spPr bwMode="auto">
          <a:xfrm>
            <a:off x="250825" y="5157788"/>
            <a:ext cx="8640763" cy="1373187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nl-BE" altLang="nl-BE" sz="2800" b="1" dirty="0"/>
              <a:t>Witte en Paarse dovenetel hebben dezelfde bloemformule </a:t>
            </a:r>
            <a:r>
              <a:rPr lang="nl-BE" altLang="nl-BE" sz="2800" b="1" dirty="0">
                <a:sym typeface="Wingdings 3" pitchFamily="18" charset="2"/>
              </a:rPr>
              <a:t></a:t>
            </a:r>
            <a:r>
              <a:rPr lang="nl-BE" altLang="nl-BE" sz="2800" b="1" dirty="0"/>
              <a:t>   ze behoren tot dezelfde familie, namelijk de lipbloemenfamilie</a:t>
            </a:r>
            <a:endParaRPr lang="nl-NL" altLang="nl-BE" sz="2800" b="1" dirty="0"/>
          </a:p>
        </p:txBody>
      </p:sp>
    </p:spTree>
    <p:extLst>
      <p:ext uri="{BB962C8B-B14F-4D97-AF65-F5344CB8AC3E}">
        <p14:creationId xmlns:p14="http://schemas.microsoft.com/office/powerpoint/2010/main" val="2763160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fgeronde rechthoek 1"/>
          <p:cNvSpPr/>
          <p:nvPr/>
        </p:nvSpPr>
        <p:spPr>
          <a:xfrm>
            <a:off x="467543" y="116632"/>
            <a:ext cx="8146099" cy="1152738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nl-BE" sz="3600" b="1" dirty="0" smtClean="0">
                <a:solidFill>
                  <a:schemeClr val="accent3">
                    <a:lumMod val="75000"/>
                  </a:schemeClr>
                </a:solidFill>
              </a:rPr>
              <a:t>2.6	De lipbloemenfamilie verder 	ordenen in geslachten en soorten</a:t>
            </a:r>
            <a:endParaRPr lang="nl-BE" sz="36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" name="Tekstvak 2"/>
          <p:cNvSpPr txBox="1"/>
          <p:nvPr/>
        </p:nvSpPr>
        <p:spPr>
          <a:xfrm>
            <a:off x="320720" y="1456224"/>
            <a:ext cx="849694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dirty="0" smtClean="0"/>
              <a:t>Planten</a:t>
            </a:r>
            <a:r>
              <a:rPr lang="nl-BE" sz="2400" b="1" dirty="0" smtClean="0"/>
              <a:t>soorten</a:t>
            </a:r>
            <a:r>
              <a:rPr lang="nl-BE" sz="2400" dirty="0" smtClean="0"/>
              <a:t> van eenzelfde </a:t>
            </a:r>
            <a:r>
              <a:rPr lang="nl-BE" sz="2400" b="1" dirty="0" smtClean="0"/>
              <a:t>familie</a:t>
            </a:r>
            <a:r>
              <a:rPr lang="nl-BE" sz="2400" dirty="0" smtClean="0"/>
              <a:t> die zeer veel gemeenschappelijke kenmerken hebben, worden gegroepeerd binnen één </a:t>
            </a:r>
            <a:r>
              <a:rPr lang="nl-BE" sz="2400" b="1" dirty="0" smtClean="0"/>
              <a:t>geslacht</a:t>
            </a:r>
            <a:r>
              <a:rPr lang="nl-BE" sz="2400" dirty="0" smtClean="0"/>
              <a:t>.</a:t>
            </a:r>
          </a:p>
          <a:p>
            <a:r>
              <a:rPr lang="nl-BE" sz="2400" dirty="0" smtClean="0">
                <a:solidFill>
                  <a:schemeClr val="accent6">
                    <a:lumMod val="75000"/>
                  </a:schemeClr>
                </a:solidFill>
              </a:rPr>
              <a:t>Witte en paarse dovenetel </a:t>
            </a:r>
            <a:r>
              <a:rPr lang="nl-BE" sz="2400" dirty="0" smtClean="0"/>
              <a:t>hebben veel meer gemeenschappelijke kenmerken met elkaar dan met </a:t>
            </a:r>
            <a:r>
              <a:rPr lang="nl-BE" sz="2400" dirty="0" smtClean="0">
                <a:solidFill>
                  <a:schemeClr val="accent6">
                    <a:lumMod val="75000"/>
                  </a:schemeClr>
                </a:solidFill>
              </a:rPr>
              <a:t>hondsdraf</a:t>
            </a:r>
            <a:r>
              <a:rPr lang="nl-BE" sz="2400" dirty="0" smtClean="0"/>
              <a:t>. Ze worden geclassificeerd binnen het geslacht </a:t>
            </a:r>
            <a:r>
              <a:rPr lang="nl-BE" sz="2400" i="1" dirty="0" err="1" smtClean="0"/>
              <a:t>Lamium</a:t>
            </a:r>
            <a:r>
              <a:rPr lang="nl-BE" sz="2400" i="1" dirty="0" smtClean="0"/>
              <a:t>. </a:t>
            </a:r>
            <a:r>
              <a:rPr lang="nl-BE" sz="2400" dirty="0" smtClean="0"/>
              <a:t>Hondsdraf hoort tot een ander geslacht, namelijk</a:t>
            </a:r>
            <a:r>
              <a:rPr lang="nl-BE" sz="2400" i="1" dirty="0" smtClean="0"/>
              <a:t> </a:t>
            </a:r>
            <a:r>
              <a:rPr lang="nl-BE" sz="2400" i="1" dirty="0" err="1" smtClean="0"/>
              <a:t>Glechoma</a:t>
            </a:r>
            <a:endParaRPr lang="nl-BE" sz="2400" dirty="0"/>
          </a:p>
        </p:txBody>
      </p:sp>
      <p:pic>
        <p:nvPicPr>
          <p:cNvPr id="3074" name="Picture 2" descr="E:\Biogenie_4_2_LB\Thema 4\P098_F4.33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1" y="4196887"/>
            <a:ext cx="2654424" cy="1990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E:\Biogenie_4_2_LB\Thema 4\P098_F4.33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5464" y="4205276"/>
            <a:ext cx="2822679" cy="1990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E:\Biogenie_4_2_LB\Thema 4\P098_F4.33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9848" y="4196887"/>
            <a:ext cx="2863921" cy="1999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/>
          <p:cNvSpPr txBox="1"/>
          <p:nvPr/>
        </p:nvSpPr>
        <p:spPr>
          <a:xfrm>
            <a:off x="583905" y="6309320"/>
            <a:ext cx="1611832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nl-BE" i="1" dirty="0" err="1" smtClean="0">
                <a:solidFill>
                  <a:schemeClr val="tx2">
                    <a:lumMod val="75000"/>
                  </a:schemeClr>
                </a:solidFill>
              </a:rPr>
              <a:t>Lamium</a:t>
            </a:r>
            <a:r>
              <a:rPr lang="nl-BE" i="1" dirty="0" smtClean="0">
                <a:solidFill>
                  <a:schemeClr val="tx2">
                    <a:lumMod val="75000"/>
                  </a:schemeClr>
                </a:solidFill>
              </a:rPr>
              <a:t> album</a:t>
            </a:r>
            <a:endParaRPr lang="nl-BE" i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8" name="Tekstvak 7"/>
          <p:cNvSpPr txBox="1"/>
          <p:nvPr/>
        </p:nvSpPr>
        <p:spPr>
          <a:xfrm>
            <a:off x="3347865" y="6309320"/>
            <a:ext cx="1944215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nl-BE" i="1" dirty="0" err="1" smtClean="0">
                <a:solidFill>
                  <a:schemeClr val="tx2">
                    <a:lumMod val="75000"/>
                  </a:schemeClr>
                </a:solidFill>
              </a:rPr>
              <a:t>Lamium</a:t>
            </a:r>
            <a:r>
              <a:rPr lang="nl-BE" i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nl-BE" i="1" dirty="0" err="1" smtClean="0">
                <a:solidFill>
                  <a:schemeClr val="tx2">
                    <a:lumMod val="75000"/>
                  </a:schemeClr>
                </a:solidFill>
              </a:rPr>
              <a:t>pupureum</a:t>
            </a:r>
            <a:endParaRPr lang="nl-BE" i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9" name="Tekstvak 8"/>
          <p:cNvSpPr txBox="1"/>
          <p:nvPr/>
        </p:nvSpPr>
        <p:spPr>
          <a:xfrm>
            <a:off x="6549700" y="6309320"/>
            <a:ext cx="2198764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nl-BE" i="1" dirty="0" err="1" smtClean="0">
                <a:solidFill>
                  <a:schemeClr val="tx2">
                    <a:lumMod val="75000"/>
                  </a:schemeClr>
                </a:solidFill>
              </a:rPr>
              <a:t>Glechoma</a:t>
            </a:r>
            <a:r>
              <a:rPr lang="nl-BE" i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nl-BE" i="1" dirty="0" err="1" smtClean="0">
                <a:solidFill>
                  <a:schemeClr val="tx2">
                    <a:lumMod val="75000"/>
                  </a:schemeClr>
                </a:solidFill>
              </a:rPr>
              <a:t>hederacea</a:t>
            </a:r>
            <a:endParaRPr lang="nl-BE" i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3743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ep 1"/>
          <p:cNvGrpSpPr/>
          <p:nvPr/>
        </p:nvGrpSpPr>
        <p:grpSpPr>
          <a:xfrm>
            <a:off x="674373" y="260648"/>
            <a:ext cx="7920880" cy="1584176"/>
            <a:chOff x="674373" y="260648"/>
            <a:chExt cx="7920880" cy="1584176"/>
          </a:xfrm>
        </p:grpSpPr>
        <p:sp>
          <p:nvSpPr>
            <p:cNvPr id="3" name="Afgeronde rechthoek 2"/>
            <p:cNvSpPr/>
            <p:nvPr/>
          </p:nvSpPr>
          <p:spPr>
            <a:xfrm>
              <a:off x="674373" y="260648"/>
              <a:ext cx="7920880" cy="1584176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nl-BE" sz="6600" b="1" dirty="0" smtClean="0"/>
                <a:t>         3</a:t>
              </a:r>
              <a:r>
                <a:rPr lang="nl-BE" sz="4400" b="1" dirty="0" smtClean="0"/>
                <a:t>   </a:t>
              </a:r>
              <a:r>
                <a:rPr lang="nl-BE" sz="4000" b="1" dirty="0" smtClean="0"/>
                <a:t>Stamboom van het 			      plantenrijk</a:t>
              </a:r>
              <a:endParaRPr lang="nl-BE" sz="1200" dirty="0"/>
            </a:p>
          </p:txBody>
        </p:sp>
        <p:pic>
          <p:nvPicPr>
            <p:cNvPr id="4" name="Picture 2" descr="E:\Biogenie_4_2_LB\Thema 4\P078_F4.0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8127" y="260648"/>
              <a:ext cx="1449977" cy="15841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122" name="Picture 2" descr="E:\Biogenie_4_2_LB\Thema 4\P099_F4.35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127" y="2541902"/>
            <a:ext cx="3195224" cy="2128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E:\Biogenie_4_2_LB\Thema 4\P099_F4.35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541902"/>
            <a:ext cx="3312368" cy="2139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Vrije vorm 4"/>
          <p:cNvSpPr/>
          <p:nvPr/>
        </p:nvSpPr>
        <p:spPr>
          <a:xfrm>
            <a:off x="2307500" y="4669971"/>
            <a:ext cx="2258088" cy="798862"/>
          </a:xfrm>
          <a:custGeom>
            <a:avLst/>
            <a:gdLst>
              <a:gd name="connsiteX0" fmla="*/ 163557 w 2258088"/>
              <a:gd name="connsiteY0" fmla="*/ 0 h 798862"/>
              <a:gd name="connsiteX1" fmla="*/ 185329 w 2258088"/>
              <a:gd name="connsiteY1" fmla="*/ 729343 h 798862"/>
              <a:gd name="connsiteX2" fmla="*/ 2035900 w 2258088"/>
              <a:gd name="connsiteY2" fmla="*/ 772886 h 798862"/>
              <a:gd name="connsiteX3" fmla="*/ 2155643 w 2258088"/>
              <a:gd name="connsiteY3" fmla="*/ 762000 h 798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58088" h="798862">
                <a:moveTo>
                  <a:pt x="163557" y="0"/>
                </a:moveTo>
                <a:cubicBezTo>
                  <a:pt x="18414" y="300264"/>
                  <a:pt x="-126728" y="600529"/>
                  <a:pt x="185329" y="729343"/>
                </a:cubicBezTo>
                <a:cubicBezTo>
                  <a:pt x="497386" y="858157"/>
                  <a:pt x="1707514" y="767443"/>
                  <a:pt x="2035900" y="772886"/>
                </a:cubicBezTo>
                <a:cubicBezTo>
                  <a:pt x="2364286" y="778329"/>
                  <a:pt x="2259964" y="770164"/>
                  <a:pt x="2155643" y="762000"/>
                </a:cubicBezTo>
              </a:path>
            </a:pathLst>
          </a:cu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6" name="Vrije vorm 5"/>
          <p:cNvSpPr/>
          <p:nvPr/>
        </p:nvSpPr>
        <p:spPr>
          <a:xfrm>
            <a:off x="4593771" y="4669971"/>
            <a:ext cx="2391588" cy="822215"/>
          </a:xfrm>
          <a:custGeom>
            <a:avLst/>
            <a:gdLst>
              <a:gd name="connsiteX0" fmla="*/ 2166258 w 2391588"/>
              <a:gd name="connsiteY0" fmla="*/ 0 h 822215"/>
              <a:gd name="connsiteX1" fmla="*/ 2188029 w 2391588"/>
              <a:gd name="connsiteY1" fmla="*/ 762000 h 822215"/>
              <a:gd name="connsiteX2" fmla="*/ 0 w 2391588"/>
              <a:gd name="connsiteY2" fmla="*/ 772886 h 822215"/>
              <a:gd name="connsiteX3" fmla="*/ 76200 w 2391588"/>
              <a:gd name="connsiteY3" fmla="*/ 772886 h 822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91588" h="822215">
                <a:moveTo>
                  <a:pt x="2166258" y="0"/>
                </a:moveTo>
                <a:cubicBezTo>
                  <a:pt x="2357665" y="316593"/>
                  <a:pt x="2549072" y="633186"/>
                  <a:pt x="2188029" y="762000"/>
                </a:cubicBezTo>
                <a:cubicBezTo>
                  <a:pt x="1826986" y="890814"/>
                  <a:pt x="0" y="772886"/>
                  <a:pt x="0" y="772886"/>
                </a:cubicBezTo>
                <a:lnTo>
                  <a:pt x="76200" y="772886"/>
                </a:lnTo>
              </a:path>
            </a:pathLst>
          </a:cu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7" name="Ovaal 6"/>
          <p:cNvSpPr/>
          <p:nvPr/>
        </p:nvSpPr>
        <p:spPr>
          <a:xfrm>
            <a:off x="4211960" y="5229200"/>
            <a:ext cx="576064" cy="50405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" name="Vrije vorm 7"/>
          <p:cNvSpPr/>
          <p:nvPr/>
        </p:nvSpPr>
        <p:spPr>
          <a:xfrm>
            <a:off x="4211960" y="5725886"/>
            <a:ext cx="3146783" cy="522690"/>
          </a:xfrm>
          <a:custGeom>
            <a:avLst/>
            <a:gdLst>
              <a:gd name="connsiteX0" fmla="*/ 258752 w 3132581"/>
              <a:gd name="connsiteY0" fmla="*/ 0 h 522690"/>
              <a:gd name="connsiteX1" fmla="*/ 269638 w 3132581"/>
              <a:gd name="connsiteY1" fmla="*/ 478971 h 522690"/>
              <a:gd name="connsiteX2" fmla="*/ 3034609 w 3132581"/>
              <a:gd name="connsiteY2" fmla="*/ 500743 h 522690"/>
              <a:gd name="connsiteX3" fmla="*/ 3132581 w 3132581"/>
              <a:gd name="connsiteY3" fmla="*/ 500743 h 522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32581" h="522690">
                <a:moveTo>
                  <a:pt x="258752" y="0"/>
                </a:moveTo>
                <a:cubicBezTo>
                  <a:pt x="32873" y="197757"/>
                  <a:pt x="-193005" y="395514"/>
                  <a:pt x="269638" y="478971"/>
                </a:cubicBezTo>
                <a:cubicBezTo>
                  <a:pt x="732281" y="562428"/>
                  <a:pt x="3034609" y="500743"/>
                  <a:pt x="3034609" y="500743"/>
                </a:cubicBezTo>
                <a:lnTo>
                  <a:pt x="3132581" y="500743"/>
                </a:lnTo>
              </a:path>
            </a:pathLst>
          </a:cu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9" name="Tekstvak 8"/>
          <p:cNvSpPr txBox="1"/>
          <p:nvPr/>
        </p:nvSpPr>
        <p:spPr>
          <a:xfrm>
            <a:off x="1475656" y="5987231"/>
            <a:ext cx="25202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000" dirty="0" smtClean="0">
                <a:solidFill>
                  <a:schemeClr val="accent6">
                    <a:lumMod val="75000"/>
                  </a:schemeClr>
                </a:solidFill>
              </a:rPr>
              <a:t>gemeenschappelijke voorouder</a:t>
            </a:r>
            <a:endParaRPr lang="nl-BE" sz="2000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11" name="Rechte verbindingslijn met pijl 10"/>
          <p:cNvCxnSpPr/>
          <p:nvPr/>
        </p:nvCxnSpPr>
        <p:spPr>
          <a:xfrm flipV="1">
            <a:off x="3563888" y="5661248"/>
            <a:ext cx="648072" cy="325983"/>
          </a:xfrm>
          <a:prstGeom prst="straightConnector1">
            <a:avLst/>
          </a:prstGeom>
          <a:ln w="5715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kstvak 11"/>
          <p:cNvSpPr txBox="1"/>
          <p:nvPr/>
        </p:nvSpPr>
        <p:spPr>
          <a:xfrm>
            <a:off x="908127" y="2132856"/>
            <a:ext cx="3195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smtClean="0"/>
              <a:t>groenwieren  (</a:t>
            </a:r>
            <a:r>
              <a:rPr lang="nl-BE" dirty="0" err="1" smtClean="0"/>
              <a:t>Zeesla</a:t>
            </a:r>
            <a:r>
              <a:rPr lang="nl-BE" dirty="0" smtClean="0"/>
              <a:t>)</a:t>
            </a:r>
            <a:endParaRPr lang="nl-BE" dirty="0"/>
          </a:p>
        </p:txBody>
      </p:sp>
      <p:sp>
        <p:nvSpPr>
          <p:cNvPr id="13" name="Tekstvak 12"/>
          <p:cNvSpPr txBox="1"/>
          <p:nvPr/>
        </p:nvSpPr>
        <p:spPr>
          <a:xfrm>
            <a:off x="4788024" y="2132856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smtClean="0"/>
              <a:t>planten  (Stinkende gouwe)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968994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Biogenie_4_2_LB\Thema 4\P080_T4.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68827"/>
            <a:ext cx="8438120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vak 2"/>
          <p:cNvSpPr txBox="1"/>
          <p:nvPr/>
        </p:nvSpPr>
        <p:spPr>
          <a:xfrm>
            <a:off x="547665" y="548680"/>
            <a:ext cx="79392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 b="1" dirty="0" smtClean="0">
                <a:solidFill>
                  <a:schemeClr val="accent3">
                    <a:lumMod val="50000"/>
                  </a:schemeClr>
                </a:solidFill>
              </a:rPr>
              <a:t>Delen + functies van bloemplanten</a:t>
            </a:r>
            <a:endParaRPr lang="nl-BE" sz="2800" b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5798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Biogenie_4_2_LB\Thema 4\P099_F4.3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8928992" cy="6552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03261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fgeronde rechthoek 3"/>
          <p:cNvSpPr/>
          <p:nvPr/>
        </p:nvSpPr>
        <p:spPr>
          <a:xfrm>
            <a:off x="1331640" y="4149080"/>
            <a:ext cx="6552728" cy="218292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5400" b="1" dirty="0" smtClean="0"/>
              <a:t>CLASSIFICEREN VAN PLANTEN</a:t>
            </a:r>
            <a:endParaRPr lang="nl-BE" sz="5400" b="1" dirty="0"/>
          </a:p>
        </p:txBody>
      </p:sp>
      <p:sp>
        <p:nvSpPr>
          <p:cNvPr id="5" name="Afgeronde rechthoek 4"/>
          <p:cNvSpPr/>
          <p:nvPr/>
        </p:nvSpPr>
        <p:spPr>
          <a:xfrm>
            <a:off x="827584" y="633264"/>
            <a:ext cx="7560840" cy="2808312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6600" b="1" dirty="0" smtClean="0"/>
              <a:t>Einde </a:t>
            </a:r>
          </a:p>
          <a:p>
            <a:pPr algn="ctr"/>
            <a:r>
              <a:rPr lang="nl-BE" sz="6600" b="1" dirty="0" smtClean="0"/>
              <a:t>Thema  </a:t>
            </a:r>
            <a:r>
              <a:rPr lang="nl-BE" b="1" dirty="0" smtClean="0"/>
              <a:t> </a:t>
            </a:r>
            <a:r>
              <a:rPr lang="nl-BE" sz="9600" b="1" dirty="0" smtClean="0"/>
              <a:t>4</a:t>
            </a:r>
            <a:endParaRPr lang="nl-BE" dirty="0"/>
          </a:p>
        </p:txBody>
      </p:sp>
      <p:pic>
        <p:nvPicPr>
          <p:cNvPr id="1026" name="Picture 2" descr="E:\Biogenie_4_2_LB\Thema 4\P078_F4.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620688"/>
            <a:ext cx="1440160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8066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ep 1"/>
          <p:cNvGrpSpPr/>
          <p:nvPr/>
        </p:nvGrpSpPr>
        <p:grpSpPr>
          <a:xfrm>
            <a:off x="674373" y="260648"/>
            <a:ext cx="7920880" cy="1584176"/>
            <a:chOff x="674373" y="260648"/>
            <a:chExt cx="7920880" cy="1584176"/>
          </a:xfrm>
        </p:grpSpPr>
        <p:sp>
          <p:nvSpPr>
            <p:cNvPr id="3" name="Afgeronde rechthoek 2"/>
            <p:cNvSpPr/>
            <p:nvPr/>
          </p:nvSpPr>
          <p:spPr>
            <a:xfrm>
              <a:off x="674373" y="260648"/>
              <a:ext cx="7920880" cy="1584176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nl-BE" sz="6600" b="1" dirty="0" smtClean="0"/>
                <a:t>         2</a:t>
              </a:r>
              <a:r>
                <a:rPr lang="nl-BE" sz="4400" b="1" dirty="0" smtClean="0"/>
                <a:t>   </a:t>
              </a:r>
              <a:r>
                <a:rPr lang="nl-BE" sz="4000" b="1" dirty="0" smtClean="0"/>
                <a:t>Vergelijkend onderzoek 		      van plantengroepen</a:t>
              </a:r>
              <a:endParaRPr lang="nl-BE" sz="1200" dirty="0"/>
            </a:p>
          </p:txBody>
        </p:sp>
        <p:pic>
          <p:nvPicPr>
            <p:cNvPr id="4" name="Picture 2" descr="E:\Biogenie_4_2_LB\Thema 4\P078_F4.0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8127" y="260648"/>
              <a:ext cx="1449977" cy="15841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Tekstvak 4"/>
          <p:cNvSpPr txBox="1"/>
          <p:nvPr/>
        </p:nvSpPr>
        <p:spPr>
          <a:xfrm>
            <a:off x="515075" y="2060848"/>
            <a:ext cx="793926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nl-BE" sz="2800" b="1" dirty="0" smtClean="0">
                <a:solidFill>
                  <a:schemeClr val="accent3">
                    <a:lumMod val="50000"/>
                  </a:schemeClr>
                </a:solidFill>
              </a:rPr>
              <a:t>Vergelijkend onderzoek van 11 verschillende plantensoorten.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nl-BE" sz="2800" b="1" dirty="0" smtClean="0">
                <a:solidFill>
                  <a:schemeClr val="accent3">
                    <a:lumMod val="50000"/>
                  </a:schemeClr>
                </a:solidFill>
              </a:rPr>
              <a:t>O.b.v. 4 </a:t>
            </a:r>
            <a:r>
              <a:rPr lang="nl-BE" sz="2800" b="1" dirty="0" smtClean="0">
                <a:solidFill>
                  <a:schemeClr val="accent2">
                    <a:lumMod val="75000"/>
                  </a:schemeClr>
                </a:solidFill>
              </a:rPr>
              <a:t>classificatiecriteria</a:t>
            </a:r>
            <a:r>
              <a:rPr lang="nl-BE" sz="2800" b="1" dirty="0" smtClean="0">
                <a:solidFill>
                  <a:schemeClr val="accent3">
                    <a:lumMod val="50000"/>
                  </a:schemeClr>
                </a:solidFill>
              </a:rPr>
              <a:t> proberen we deze 11 soorten in bepaalde groepen te groeperen.</a:t>
            </a:r>
          </a:p>
          <a:p>
            <a:endParaRPr lang="nl-BE" sz="28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674373" y="4005064"/>
            <a:ext cx="84696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sz="2400" dirty="0" smtClean="0"/>
              <a:t>Zijn er vaatbundels aanwezig?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sz="2400" dirty="0" smtClean="0"/>
              <a:t>Zijn er bij de vaatplanten sporen of zaden aanwezig?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sz="2400" dirty="0" smtClean="0"/>
              <a:t>Liggen de zaden naakt in een kegel of opgesloten in een vrucht?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sz="2400" dirty="0" smtClean="0"/>
              <a:t>Uit hoeveel zaadlobben bestaat het zaad?</a:t>
            </a:r>
            <a:endParaRPr lang="nl-BE" sz="2400" dirty="0"/>
          </a:p>
        </p:txBody>
      </p:sp>
    </p:spTree>
    <p:extLst>
      <p:ext uri="{BB962C8B-B14F-4D97-AF65-F5344CB8AC3E}">
        <p14:creationId xmlns:p14="http://schemas.microsoft.com/office/powerpoint/2010/main" val="4108384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Biogenie_4_2_LB\Thema 4\P081_F4.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13550"/>
            <a:ext cx="6408712" cy="6738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1631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fgeronde rechthoek 1"/>
          <p:cNvSpPr/>
          <p:nvPr/>
        </p:nvSpPr>
        <p:spPr>
          <a:xfrm>
            <a:off x="467544" y="260039"/>
            <a:ext cx="8146099" cy="792088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nl-BE" sz="3600" b="1" dirty="0" smtClean="0">
                <a:solidFill>
                  <a:schemeClr val="accent3">
                    <a:lumMod val="75000"/>
                  </a:schemeClr>
                </a:solidFill>
              </a:rPr>
              <a:t>2.1	Zijn er vaatbundels aanwezig?</a:t>
            </a:r>
            <a:endParaRPr lang="nl-BE" sz="36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" name="Tekstvak 2"/>
          <p:cNvSpPr txBox="1"/>
          <p:nvPr/>
        </p:nvSpPr>
        <p:spPr>
          <a:xfrm>
            <a:off x="328125" y="1196752"/>
            <a:ext cx="84249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b="1" dirty="0" smtClean="0"/>
              <a:t>2.1.1 Bouw van een vaatbundel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nl-BE" sz="2400" dirty="0" smtClean="0"/>
              <a:t>Houtvaten: transport van water en mineralen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nl-BE" sz="2400" dirty="0" smtClean="0"/>
              <a:t>Zeefvaten:  transport van organisch sap (fotosyntheseproduct)</a:t>
            </a:r>
            <a:endParaRPr lang="nl-BE" sz="2400" dirty="0"/>
          </a:p>
        </p:txBody>
      </p:sp>
      <p:pic>
        <p:nvPicPr>
          <p:cNvPr id="1026" name="Picture 2" descr="E:\Biogenie_4_2_LB\Thema 4\P082_F4.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234" y="2470148"/>
            <a:ext cx="5209894" cy="4387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E:\Biogenie_4_2_LB\Thema 4\P082_F4.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5027" y="2541097"/>
            <a:ext cx="3388973" cy="4290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6752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328125" y="188640"/>
            <a:ext cx="84249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b="1" dirty="0" smtClean="0"/>
              <a:t>2.1.2 </a:t>
            </a:r>
            <a:r>
              <a:rPr lang="nl-BE" sz="2400" b="1" dirty="0" err="1" smtClean="0"/>
              <a:t>Vaatloze</a:t>
            </a:r>
            <a:r>
              <a:rPr lang="nl-BE" sz="2400" b="1" dirty="0" smtClean="0"/>
              <a:t> planten en vaatplanten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nl-BE" sz="2400" dirty="0" err="1" smtClean="0"/>
              <a:t>Vaatloze</a:t>
            </a:r>
            <a:r>
              <a:rPr lang="nl-BE" sz="2400" dirty="0" smtClean="0"/>
              <a:t> planten: </a:t>
            </a:r>
            <a:r>
              <a:rPr lang="nl-BE" sz="2400" dirty="0" smtClean="0">
                <a:solidFill>
                  <a:schemeClr val="accent6">
                    <a:lumMod val="75000"/>
                  </a:schemeClr>
                </a:solidFill>
              </a:rPr>
              <a:t>mossen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nl-BE" sz="2400" dirty="0" smtClean="0"/>
              <a:t>Vaatplanten: alle andere planten</a:t>
            </a:r>
            <a:endParaRPr lang="nl-BE" sz="2400" dirty="0"/>
          </a:p>
        </p:txBody>
      </p:sp>
      <p:pic>
        <p:nvPicPr>
          <p:cNvPr id="2050" name="Picture 2" descr="E:\Biogenie_4_2_LB\Thema 4\P083_F4.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398197"/>
            <a:ext cx="8208912" cy="5286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6853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611560" y="404664"/>
            <a:ext cx="806489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nl-BE" sz="2400" dirty="0" smtClean="0"/>
              <a:t>Levermossen: </a:t>
            </a:r>
            <a:r>
              <a:rPr lang="nl-BE" sz="2400" dirty="0" err="1" smtClean="0"/>
              <a:t>thallus</a:t>
            </a:r>
            <a:r>
              <a:rPr lang="nl-BE" sz="2400" dirty="0" smtClean="0"/>
              <a:t> </a:t>
            </a:r>
          </a:p>
          <a:p>
            <a:endParaRPr lang="nl-BE" sz="2400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nl-BE" sz="2400" dirty="0" smtClean="0"/>
              <a:t>Bladmossen: </a:t>
            </a:r>
            <a:r>
              <a:rPr lang="nl-BE" sz="2400" dirty="0" err="1" smtClean="0"/>
              <a:t>rhizoïden</a:t>
            </a:r>
            <a:r>
              <a:rPr lang="nl-BE" sz="2400" dirty="0" smtClean="0"/>
              <a:t>, stengeltje, blaadjes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nl-BE" sz="2400" dirty="0"/>
          </a:p>
          <a:p>
            <a:r>
              <a:rPr lang="nl-BE" sz="2400" dirty="0" smtClean="0"/>
              <a:t>Hoe gebeurt de wateropname?</a:t>
            </a:r>
          </a:p>
          <a:p>
            <a:r>
              <a:rPr lang="nl-BE" sz="2400" dirty="0" smtClean="0"/>
              <a:t>Waarom zijn mossen altijd kleine plantjes? </a:t>
            </a:r>
            <a:endParaRPr lang="nl-BE" sz="2400" dirty="0"/>
          </a:p>
        </p:txBody>
      </p:sp>
      <p:pic>
        <p:nvPicPr>
          <p:cNvPr id="3075" name="Picture 3" descr="E:\Biogenie_4_2_LB\Thema 4\P083_F4.8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924944"/>
            <a:ext cx="3518520" cy="3786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E:\Biogenie_4_2_LB\Thema 4\P083_F4.8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1755" y="2924944"/>
            <a:ext cx="5048709" cy="3786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vak 2"/>
          <p:cNvSpPr txBox="1"/>
          <p:nvPr/>
        </p:nvSpPr>
        <p:spPr>
          <a:xfrm>
            <a:off x="467544" y="3045595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err="1" smtClean="0">
                <a:solidFill>
                  <a:schemeClr val="bg1"/>
                </a:solidFill>
              </a:rPr>
              <a:t>parapluutjesmos</a:t>
            </a:r>
            <a:endParaRPr lang="nl-BE" dirty="0">
              <a:solidFill>
                <a:schemeClr val="bg1"/>
              </a:solidFill>
            </a:endParaRPr>
          </a:p>
        </p:txBody>
      </p:sp>
      <p:sp>
        <p:nvSpPr>
          <p:cNvPr id="4" name="Tekstvak 3"/>
          <p:cNvSpPr txBox="1"/>
          <p:nvPr/>
        </p:nvSpPr>
        <p:spPr>
          <a:xfrm>
            <a:off x="7668344" y="3045595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 dirty="0" err="1" smtClean="0">
                <a:solidFill>
                  <a:schemeClr val="bg1"/>
                </a:solidFill>
              </a:rPr>
              <a:t>haarmos</a:t>
            </a:r>
            <a:endParaRPr lang="nl-BE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1004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fgeronde rechthoek 1"/>
          <p:cNvSpPr/>
          <p:nvPr/>
        </p:nvSpPr>
        <p:spPr>
          <a:xfrm>
            <a:off x="467544" y="260039"/>
            <a:ext cx="8146099" cy="1152738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nl-BE" sz="3600" b="1" dirty="0" smtClean="0">
                <a:solidFill>
                  <a:schemeClr val="accent3">
                    <a:lumMod val="75000"/>
                  </a:schemeClr>
                </a:solidFill>
              </a:rPr>
              <a:t>2.2	Gebeurt er sporenvorming of  	zaadvorming voor de verspreiding?</a:t>
            </a:r>
            <a:endParaRPr lang="nl-BE" sz="36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" name="Tekstvak 2"/>
          <p:cNvSpPr txBox="1"/>
          <p:nvPr/>
        </p:nvSpPr>
        <p:spPr>
          <a:xfrm>
            <a:off x="293168" y="1558377"/>
            <a:ext cx="84249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b="1" dirty="0" smtClean="0"/>
              <a:t>2.2.1 Sporenvorming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nl-BE" sz="2400" dirty="0" smtClean="0"/>
              <a:t>Spore = gespecialiseerde voortplantings</a:t>
            </a:r>
            <a:r>
              <a:rPr lang="nl-BE" sz="2400" u="sng" dirty="0" smtClean="0"/>
              <a:t>cel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nl-BE" sz="2400" dirty="0" smtClean="0"/>
              <a:t>Ongeslachtelijke voortplanting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nl-BE" sz="2400" dirty="0" smtClean="0"/>
              <a:t>Spore bevat bijna geen reservestoffen </a:t>
            </a:r>
            <a:r>
              <a:rPr lang="nl-BE" sz="2400" dirty="0" smtClean="0">
                <a:sym typeface="Wingdings"/>
              </a:rPr>
              <a:t> zaden</a:t>
            </a:r>
            <a:endParaRPr lang="nl-BE" sz="2400" dirty="0" smtClean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nl-BE" sz="2400" dirty="0" smtClean="0"/>
              <a:t>Bij fungi en sommige planten zoals mossen en varens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nl-BE" sz="2400" dirty="0" smtClean="0">
                <a:solidFill>
                  <a:srgbClr val="FF0000"/>
                </a:solidFill>
              </a:rPr>
              <a:t>Microscopie sporendoosje</a:t>
            </a:r>
          </a:p>
        </p:txBody>
      </p:sp>
      <p:pic>
        <p:nvPicPr>
          <p:cNvPr id="1026" name="Picture 2" descr="E:\Biogenie_4_2_LB\Thema 4\P084_F4.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1558377"/>
            <a:ext cx="2191792" cy="1279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E:\Biogenie_4_2_LB\Thema 4\P084_F4.11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70" y="4022725"/>
            <a:ext cx="2654424" cy="232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:\Biogenie_4_2_LB\Thema 4\P084_F4.11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3085" y="4178749"/>
            <a:ext cx="3445101" cy="2166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E:\Biogenie_4_2_LB\Thema 4\P084_F4.11D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5090" y="4022725"/>
            <a:ext cx="3025320" cy="2340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9269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3459</TotalTime>
  <Words>551</Words>
  <Application>Microsoft Office PowerPoint</Application>
  <PresentationFormat>Diavoorstelling (4:3)</PresentationFormat>
  <Paragraphs>103</Paragraphs>
  <Slides>31</Slides>
  <Notes>1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7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31</vt:i4>
      </vt:variant>
    </vt:vector>
  </HeadingPairs>
  <TitlesOfParts>
    <vt:vector size="39" baseType="lpstr">
      <vt:lpstr>Arial</vt:lpstr>
      <vt:lpstr>Calibri</vt:lpstr>
      <vt:lpstr>Comic Sans MS</vt:lpstr>
      <vt:lpstr>Symbol</vt:lpstr>
      <vt:lpstr>Times New Roman</vt:lpstr>
      <vt:lpstr>Wingdings</vt:lpstr>
      <vt:lpstr>Wingdings 3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>Hewlett-Packard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DEEL 1     terreinstudie</dc:title>
  <dc:creator>Rik Vanwilderode</dc:creator>
  <cp:lastModifiedBy>Vereijken</cp:lastModifiedBy>
  <cp:revision>113</cp:revision>
  <dcterms:created xsi:type="dcterms:W3CDTF">2013-09-01T11:49:30Z</dcterms:created>
  <dcterms:modified xsi:type="dcterms:W3CDTF">2017-02-13T00:09:11Z</dcterms:modified>
</cp:coreProperties>
</file>